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</p:sldIdLst>
  <p:sldSz cx="12192000" cy="6858000"/>
  <p:notesSz cx="6858000" cy="9144000"/>
  <p:embeddedFontLst>
    <p:embeddedFont>
      <p:font typeface="Roboto" panose="02000000000000000000" pitchFamily="2" charset="0"/>
      <p:regular r:id="rId136"/>
      <p:bold r:id="rId137"/>
      <p:italic r:id="rId138"/>
      <p:boldItalic r:id="rId1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2" roundtripDataSignature="AMtx7miVFkZCgoFvMvXXqUKakGZORd26K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94694"/>
  </p:normalViewPr>
  <p:slideViewPr>
    <p:cSldViewPr snapToGrid="0">
      <p:cViewPr varScale="1">
        <p:scale>
          <a:sx n="106" d="100"/>
          <a:sy n="106" d="100"/>
        </p:scale>
        <p:origin x="133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font" Target="fonts/font3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font" Target="fonts/font4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font" Target="fonts/font1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customschemas.google.com/relationships/presentationmetadata" Target="meta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2fbc8de83e_0_2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32fbc8de83e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330aa0d83e1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107" name="Google Shape;1107;g330aa0d83e1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330aa0d83e1_0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117" name="Google Shape;1117;g330aa0d83e1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30aa0d83e1_0_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127" name="Google Shape;1127;g330aa0d83e1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330aa0d83e1_0_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137" name="Google Shape;1137;g330aa0d83e1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330aa0d83e1_0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147" name="Google Shape;1147;g330aa0d83e1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330aa0d83e1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157" name="Google Shape;1157;g330aa0d83e1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g330aa0d83e1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167" name="Google Shape;1167;g330aa0d83e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330aa0d83e1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177" name="Google Shape;1177;g330aa0d83e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32fbc8de83e_0_2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186" name="Google Shape;1186;g32fbc8de83e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g32fbc8de83e_0_2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196" name="Google Shape;1196;g32fbc8de83e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96" name="Google Shape;1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g32fbc8de83e_0_1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206" name="Google Shape;1206;g32fbc8de83e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32fbc8de83e_0_1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216" name="Google Shape;1216;g32fbc8de83e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226" name="Google Shape;122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236" name="Google Shape;123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247" name="Google Shape;124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258" name="Google Shape;125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268" name="Google Shape;1268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278" name="Google Shape;1278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288" name="Google Shape;128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298" name="Google Shape;129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06" name="Google Shape;20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318" name="Google Shape;131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328" name="Google Shape;1328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338" name="Google Shape;133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349" name="Google Shape;134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359" name="Google Shape;1359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369" name="Google Shape;1369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379" name="Google Shape;137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390" name="Google Shape;1390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400" name="Google Shape;1400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16" name="Google Shape;21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410" name="Google Shape;141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420" name="Google Shape;1420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430" name="Google Shape;143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440" name="Google Shape;1440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26" name="Google Shape;22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36" name="Google Shape;2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47" name="Google Shape;24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57" name="Google Shape;2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68" name="Google Shape;26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79" name="Google Shape;2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89" name="Google Shape;28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99" name="Google Shape;29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09" name="Google Shape;3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19" name="Google Shape;31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29" name="Google Shape;32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40" name="Google Shape;34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51" name="Google Shape;35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62" name="Google Shape;36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2fbc8de83e_0_1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72" name="Google Shape;372;g32fbc8de83e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343b40acef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82" name="Google Shape;382;g3343b40ace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30aa0d83e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393" name="Google Shape;393;g330aa0d83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03" name="Google Shape;40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13" name="Google Shape;41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54" name="Google Shape;45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30aa0d83e1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75" name="Google Shape;475;g330aa0d83e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85" name="Google Shape;485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495" name="Google Shape;49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506" name="Google Shape;50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516" name="Google Shape;51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526" name="Google Shape;52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2d5d49a2f6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536" name="Google Shape;536;g32d5d49a2f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546" name="Google Shape;54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557" name="Google Shape;55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568" name="Google Shape;56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579" name="Google Shape;57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590" name="Google Shape;59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00" name="Google Shape;60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10" name="Google Shape;61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20" name="Google Shape;62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2fbc8de83e_0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31" name="Google Shape;631;g32fbc8de83e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41" name="Google Shape;64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2d5d49a2f6_0_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52" name="Google Shape;652;g32d5d49a2f6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2d5d49a2f6_0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62" name="Google Shape;662;g32d5d49a2f6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2bd59b927e_1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72" name="Google Shape;672;g32bd59b927e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32d5d49a2f6_0_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82" name="Google Shape;682;g32d5d49a2f6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92" name="Google Shape;69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32fbc8de83e_0_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701" name="Google Shape;701;g32fbc8de83e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2f962bf39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32f962bf3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2fbc8de83e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711" name="Google Shape;711;g32fbc8de83e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32fbc8de83e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721" name="Google Shape;721;g32fbc8de83e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32d5d49a2f6_0_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731" name="Google Shape;731;g32d5d49a2f6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741" name="Google Shape;74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32fbc8de83e_0_2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752" name="Google Shape;752;g32fbc8de83e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32fbc8de83e_0_2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762" name="Google Shape;762;g32fbc8de83e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32fbc8de83e_0_1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772" name="Google Shape;772;g32fbc8de83e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32fbc8de83e_0_1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782" name="Google Shape;782;g32fbc8de83e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32fbc8de83e_0_1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792" name="Google Shape;792;g32fbc8de83e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32fbc8de83e_0_1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802" name="Google Shape;802;g32fbc8de83e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32fbc8de83e_0_1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812" name="Google Shape;812;g32fbc8de83e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822" name="Google Shape;82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2fbc8de83e_0_2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832" name="Google Shape;832;g32fbc8de83e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32f962bf391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842" name="Google Shape;842;g32f962bf39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851" name="Google Shape;851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32bd59b927e_1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861" name="Google Shape;861;g32bd59b927e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32bd59b927e_1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871" name="Google Shape;871;g32bd59b927e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32bd59b927e_1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881" name="Google Shape;881;g32bd59b927e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32d5d49a2f6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891" name="Google Shape;891;g32d5d49a2f6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32fbc8de83e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901" name="Google Shape;901;g32fbc8de83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2f962bf391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32f962bf39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32d5d49a2f6_0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911" name="Google Shape;911;g32d5d49a2f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32d5d49a2f6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921" name="Google Shape;921;g32d5d49a2f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32d5d49a2f6_0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931" name="Google Shape;931;g32d5d49a2f6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32d5d49a2f6_0_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941" name="Google Shape;941;g32d5d49a2f6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32fbc8de83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951" name="Google Shape;951;g32fbc8de8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32fbc8de83e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961" name="Google Shape;961;g32fbc8de83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32fbc8de83e_0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970" name="Google Shape;970;g32fbc8de83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32fbc8de83e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980" name="Google Shape;980;g32fbc8de83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32fbc8de83e_0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990" name="Google Shape;990;g32fbc8de83e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32fbc8de83e_0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00" name="Google Shape;1000;g32fbc8de83e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2f962bf391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32f962bf3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32fbc8de83e_0_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10" name="Google Shape;1010;g32fbc8de83e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32fbc8de83e_0_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20" name="Google Shape;1020;g32fbc8de83e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32fbc8de83e_0_1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30" name="Google Shape;1030;g32fbc8de83e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32fbc8de83e_0_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40" name="Google Shape;1040;g32fbc8de83e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330aa0d83e1_0_1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49" name="Google Shape;1049;g330aa0d83e1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330aa0d83e1_0_1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58" name="Google Shape;1058;g330aa0d83e1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32fbc8de83e_0_2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67" name="Google Shape;1067;g32fbc8de83e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330aa0d83e1_0_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77" name="Google Shape;1077;g330aa0d83e1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330aa0d83e1_0_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87" name="Google Shape;1087;g330aa0d83e1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330aa0d83e1_0_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97" name="Google Shape;1097;g330aa0d83e1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7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" name="Google Shape;31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8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8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jpg"/><Relationship Id="rId4" Type="http://schemas.openxmlformats.org/officeDocument/2006/relationships/image" Target="../media/image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g"/><Relationship Id="rId4" Type="http://schemas.openxmlformats.org/officeDocument/2006/relationships/image" Target="../media/image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jpg"/><Relationship Id="rId4" Type="http://schemas.openxmlformats.org/officeDocument/2006/relationships/image" Target="../media/image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jpg"/><Relationship Id="rId4" Type="http://schemas.openxmlformats.org/officeDocument/2006/relationships/image" Target="../media/image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jpg"/><Relationship Id="rId4" Type="http://schemas.openxmlformats.org/officeDocument/2006/relationships/image" Target="../media/image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jpg"/><Relationship Id="rId4" Type="http://schemas.openxmlformats.org/officeDocument/2006/relationships/image" Target="../media/image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jpg"/><Relationship Id="rId4" Type="http://schemas.openxmlformats.org/officeDocument/2006/relationships/image" Target="../media/image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jpg"/><Relationship Id="rId4" Type="http://schemas.openxmlformats.org/officeDocument/2006/relationships/image" Target="../media/image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4.jpg"/><Relationship Id="rId4" Type="http://schemas.openxmlformats.org/officeDocument/2006/relationships/image" Target="../media/image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jpg"/><Relationship Id="rId4" Type="http://schemas.openxmlformats.org/officeDocument/2006/relationships/image" Target="../media/image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jpg"/><Relationship Id="rId4" Type="http://schemas.openxmlformats.org/officeDocument/2006/relationships/image" Target="../media/image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jpg"/><Relationship Id="rId4" Type="http://schemas.openxmlformats.org/officeDocument/2006/relationships/image" Target="../media/image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jpg"/><Relationship Id="rId4" Type="http://schemas.openxmlformats.org/officeDocument/2006/relationships/image" Target="../media/image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jpg"/><Relationship Id="rId4" Type="http://schemas.openxmlformats.org/officeDocument/2006/relationships/image" Target="../media/image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1.jpg"/><Relationship Id="rId4" Type="http://schemas.openxmlformats.org/officeDocument/2006/relationships/image" Target="../media/image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jpg"/><Relationship Id="rId4" Type="http://schemas.openxmlformats.org/officeDocument/2006/relationships/image" Target="../media/image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jpg"/><Relationship Id="rId4" Type="http://schemas.openxmlformats.org/officeDocument/2006/relationships/image" Target="../media/image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jpg"/><Relationship Id="rId4" Type="http://schemas.openxmlformats.org/officeDocument/2006/relationships/image" Target="../media/image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5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6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jpg"/><Relationship Id="rId4" Type="http://schemas.openxmlformats.org/officeDocument/2006/relationships/image" Target="../media/image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8.jpg"/><Relationship Id="rId4" Type="http://schemas.openxmlformats.org/officeDocument/2006/relationships/image" Target="../media/image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png"/><Relationship Id="rId4" Type="http://schemas.openxmlformats.org/officeDocument/2006/relationships/image" Target="../media/image3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jpg"/><Relationship Id="rId4" Type="http://schemas.openxmlformats.org/officeDocument/2006/relationships/image" Target="../media/image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jpg"/><Relationship Id="rId4" Type="http://schemas.openxmlformats.org/officeDocument/2006/relationships/image" Target="../media/image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2.jpg"/><Relationship Id="rId4" Type="http://schemas.openxmlformats.org/officeDocument/2006/relationships/image" Target="../media/image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3.jpg"/><Relationship Id="rId4" Type="http://schemas.openxmlformats.org/officeDocument/2006/relationships/image" Target="../media/image3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jpg"/><Relationship Id="rId4" Type="http://schemas.openxmlformats.org/officeDocument/2006/relationships/image" Target="../media/image3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6.jpg"/><Relationship Id="rId4" Type="http://schemas.openxmlformats.org/officeDocument/2006/relationships/image" Target="../media/image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7.jpg"/><Relationship Id="rId4" Type="http://schemas.openxmlformats.org/officeDocument/2006/relationships/image" Target="../media/image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jpg"/><Relationship Id="rId4" Type="http://schemas.openxmlformats.org/officeDocument/2006/relationships/image" Target="../media/image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5.png"/><Relationship Id="rId5" Type="http://schemas.openxmlformats.org/officeDocument/2006/relationships/image" Target="../media/image6.png"/><Relationship Id="rId15" Type="http://schemas.openxmlformats.org/officeDocument/2006/relationships/image" Target="../media/image40.png"/><Relationship Id="rId10" Type="http://schemas.openxmlformats.org/officeDocument/2006/relationships/image" Target="../media/image37.jpg"/><Relationship Id="rId4" Type="http://schemas.openxmlformats.org/officeDocument/2006/relationships/image" Target="../media/image3.png"/><Relationship Id="rId9" Type="http://schemas.openxmlformats.org/officeDocument/2006/relationships/image" Target="../media/image34.jpg"/><Relationship Id="rId14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g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g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g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g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g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g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g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g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g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g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g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g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g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g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g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g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g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g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g"/><Relationship Id="rId4" Type="http://schemas.openxmlformats.org/officeDocument/2006/relationships/image" Target="../media/image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g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g"/><Relationship Id="rId4" Type="http://schemas.openxmlformats.org/officeDocument/2006/relationships/image" Target="../media/image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g"/><Relationship Id="rId4" Type="http://schemas.openxmlformats.org/officeDocument/2006/relationships/image" Target="../media/image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g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jpg"/><Relationship Id="rId4" Type="http://schemas.openxmlformats.org/officeDocument/2006/relationships/image" Target="../media/image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g"/><Relationship Id="rId4" Type="http://schemas.openxmlformats.org/officeDocument/2006/relationships/image" Target="../media/image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jpg"/><Relationship Id="rId4" Type="http://schemas.openxmlformats.org/officeDocument/2006/relationships/image" Target="../media/image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g"/><Relationship Id="rId4" Type="http://schemas.openxmlformats.org/officeDocument/2006/relationships/image" Target="../media/image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g"/><Relationship Id="rId4" Type="http://schemas.openxmlformats.org/officeDocument/2006/relationships/image" Target="../media/image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jpg"/><Relationship Id="rId4" Type="http://schemas.openxmlformats.org/officeDocument/2006/relationships/image" Target="../media/image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g"/><Relationship Id="rId4" Type="http://schemas.openxmlformats.org/officeDocument/2006/relationships/image" Target="../media/image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title"/>
          </p:nvPr>
        </p:nvSpPr>
        <p:spPr>
          <a:xfrm>
            <a:off x="576560" y="426701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Calibri"/>
              <a:buNone/>
            </a:pPr>
            <a:r>
              <a:rPr lang="en-US" sz="54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Celebrating 50 Years</a:t>
            </a:r>
            <a:endParaRPr sz="54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8643" y="1198301"/>
            <a:ext cx="7606748" cy="235328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35747" y="5031060"/>
            <a:ext cx="2268502" cy="167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2fbc8de83e_0_27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189" name="Google Shape;189;g32fbc8de83e_0_27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90" name="Google Shape;190;g32fbc8de83e_0_2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5980" y="-1"/>
            <a:ext cx="12377980" cy="6981459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32fbc8de83e_0_272"/>
          <p:cNvSpPr/>
          <p:nvPr/>
        </p:nvSpPr>
        <p:spPr>
          <a:xfrm>
            <a:off x="1222220" y="159239"/>
            <a:ext cx="8041800" cy="5899800"/>
          </a:xfrm>
          <a:prstGeom prst="heart">
            <a:avLst/>
          </a:prstGeom>
          <a:gradFill>
            <a:gsLst>
              <a:gs pos="0">
                <a:srgbClr val="474747"/>
              </a:gs>
              <a:gs pos="50000">
                <a:schemeClr val="dk1"/>
              </a:gs>
              <a:gs pos="100000">
                <a:schemeClr val="dk1"/>
              </a:gs>
            </a:gsLst>
            <a:lin ang="5400012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g32fbc8de83e_0_272"/>
          <p:cNvSpPr txBox="1"/>
          <p:nvPr/>
        </p:nvSpPr>
        <p:spPr>
          <a:xfrm>
            <a:off x="3943790" y="4504976"/>
            <a:ext cx="2890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Angela Campbell: 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11th President </a:t>
            </a:r>
            <a:endParaRPr/>
          </a:p>
        </p:txBody>
      </p:sp>
      <p:pic>
        <p:nvPicPr>
          <p:cNvPr id="193" name="Google Shape;193;g32fbc8de83e_0_272" descr="A person with brown hair and a black shi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9464" y="1526450"/>
            <a:ext cx="2498825" cy="273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g330aa0d83e1_0_112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0" name="Google Shape;1110;g330aa0d83e1_0_112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g330aa0d83e1_0_112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112" name="Google Shape;1112;g330aa0d83e1_0_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g330aa0d83e1_0_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g330aa0d83e1_0_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1168" y="1913261"/>
            <a:ext cx="3624273" cy="4832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330aa0d83e1_0_52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0" name="Google Shape;1120;g330aa0d83e1_0_52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g330aa0d83e1_0_52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122" name="Google Shape;1122;g330aa0d83e1_0_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g330aa0d83e1_0_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4" name="Google Shape;1124;g330aa0d83e1_0_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5193" y="1913261"/>
            <a:ext cx="3625359" cy="4832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330aa0d83e1_0_60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0" name="Google Shape;1130;g330aa0d83e1_0_60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Google Shape;1131;g330aa0d83e1_0_60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132" name="Google Shape;1132;g330aa0d83e1_0_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g330aa0d83e1_0_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g330aa0d83e1_0_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1043" y="1873236"/>
            <a:ext cx="6848911" cy="4832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330aa0d83e1_0_68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0" name="Google Shape;1140;g330aa0d83e1_0_68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141" name="Google Shape;1141;g330aa0d83e1_0_68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142" name="Google Shape;1142;g330aa0d83e1_0_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g330aa0d83e1_0_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g330aa0d83e1_0_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46893" y="1980161"/>
            <a:ext cx="3624274" cy="4832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g330aa0d83e1_0_76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40th Anniversary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0" name="Google Shape;1150;g330aa0d83e1_0_76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151" name="Google Shape;1151;g330aa0d83e1_0_76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152" name="Google Shape;1152;g330aa0d83e1_0_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g330aa0d83e1_0_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g330aa0d83e1_0_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4793" y="1836736"/>
            <a:ext cx="6443151" cy="4832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330aa0d83e1_0_16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0" name="Google Shape;1160;g330aa0d83e1_0_16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161" name="Google Shape;1161;g330aa0d83e1_0_16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162" name="Google Shape;1162;g330aa0d83e1_0_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g330aa0d83e1_0_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g330aa0d83e1_0_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1043" y="1873236"/>
            <a:ext cx="6443151" cy="4832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330aa0d83e1_0_24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0" name="Google Shape;1170;g330aa0d83e1_0_24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171" name="Google Shape;1171;g330aa0d83e1_0_24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172" name="Google Shape;1172;g330aa0d83e1_0_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Google Shape;1173;g330aa0d83e1_0_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4" name="Google Shape;1174;g330aa0d83e1_0_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3618" y="1913261"/>
            <a:ext cx="4146954" cy="4832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9" name="Google Shape;1179;g330aa0d83e1_0_32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180" name="Google Shape;1180;g330aa0d83e1_0_32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181" name="Google Shape;1181;g330aa0d83e1_0_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2" name="Google Shape;1182;g330aa0d83e1_0_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3" name="Google Shape;1183;g330aa0d83e1_0_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65925" y="1072480"/>
            <a:ext cx="4305012" cy="5740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32fbc8de83e_0_244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9" name="Google Shape;1189;g32fbc8de83e_0_244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190" name="Google Shape;1190;g32fbc8de83e_0_244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191" name="Google Shape;1191;g32fbc8de83e_0_2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g32fbc8de83e_0_2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g32fbc8de83e_0_2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1043" y="1873236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32fbc8de83e_0_252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9" name="Google Shape;1199;g32fbc8de83e_0_252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200" name="Google Shape;1200;g32fbc8de83e_0_252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201" name="Google Shape;1201;g32fbc8de83e_0_2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g32fbc8de83e_0_2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3" name="Google Shape;1203;g32fbc8de83e_0_2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4493" y="1913261"/>
            <a:ext cx="3624274" cy="4832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Vice Presidents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5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5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201" name="Google Shape;20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5"/>
          <p:cNvSpPr txBox="1"/>
          <p:nvPr/>
        </p:nvSpPr>
        <p:spPr>
          <a:xfrm>
            <a:off x="2579664" y="2459503"/>
            <a:ext cx="8790178" cy="3385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Bob Huhn					Ellen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Hillegass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Dave Nielsen				Gary Brooks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Dave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Hoeper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Rebecca Crouch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Gail Robinson				Paul Ricard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Donna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Frownfelter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Pam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Bartlo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Morgan Johanson</a:t>
            </a:r>
            <a:endParaRPr sz="2800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32fbc8de83e_0_138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9" name="Google Shape;1209;g32fbc8de83e_0_138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210" name="Google Shape;1210;g32fbc8de83e_0_138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211" name="Google Shape;1211;g32fbc8de83e_0_1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2" name="Google Shape;1212;g32fbc8de83e_0_1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3" name="Google Shape;1213;g32fbc8de83e_0_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8368" y="1909636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32fbc8de83e_0_155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9" name="Google Shape;1219;g32fbc8de83e_0_155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220" name="Google Shape;1220;g32fbc8de83e_0_155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221" name="Google Shape;1221;g32fbc8de83e_0_1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2" name="Google Shape;1222;g32fbc8de83e_0_1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3" name="Google Shape;1223;g32fbc8de83e_0_1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3418" y="1813586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48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10 year anniversary of Specialization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9" name="Google Shape;1229;p48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230" name="Google Shape;1230;p48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231" name="Google Shape;1231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Google Shape;1232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Google Shape;1233;p48" descr="A group of people with their hands up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1">
            <a:off x="4131151" y="1285626"/>
            <a:ext cx="4296974" cy="6751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47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Treasurers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9" name="Google Shape;1239;p47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Google Shape;1240;p47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241" name="Google Shape;1241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Google Shape;1242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Google Shape;1243;p47" descr="A person smiling at a pers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609974" y="1800224"/>
            <a:ext cx="5780314" cy="4335235"/>
          </a:xfrm>
          <a:prstGeom prst="rect">
            <a:avLst/>
          </a:prstGeom>
          <a:noFill/>
          <a:ln>
            <a:noFill/>
          </a:ln>
        </p:spPr>
      </p:pic>
      <p:sp>
        <p:nvSpPr>
          <p:cNvPr id="1244" name="Google Shape;1244;p47"/>
          <p:cNvSpPr txBox="1"/>
          <p:nvPr/>
        </p:nvSpPr>
        <p:spPr>
          <a:xfrm>
            <a:off x="9396600" y="1921175"/>
            <a:ext cx="2442000" cy="2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Meryl Cohen: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Please Autograph my Program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50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Treasurers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0" name="Google Shape;1250;p50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251" name="Google Shape;1251;p50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252" name="Google Shape;1252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3" name="Google Shape;1253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50" descr="A person shaking hands with another pers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2493875" y="790650"/>
            <a:ext cx="6858000" cy="69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p50"/>
          <p:cNvSpPr txBox="1"/>
          <p:nvPr/>
        </p:nvSpPr>
        <p:spPr>
          <a:xfrm>
            <a:off x="9942125" y="1999100"/>
            <a:ext cx="2117100" cy="18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 Techlin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51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Treasurers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1" name="Google Shape;1261;p51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Google Shape;1262;p51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263" name="Google Shape;1263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Google Shape;1264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5" name="Google Shape;1265;p51" descr="A picture of a group of peopl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6999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52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Calibri"/>
              <a:buNone/>
            </a:pPr>
            <a:r>
              <a:rPr lang="en-US" sz="3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Mike Shoemaker, Crystal Gluch </a:t>
            </a:r>
            <a:endParaRPr sz="36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1" name="Google Shape;1271;p52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272" name="Google Shape;1272;p52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273" name="Google Shape;1273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5" name="Google Shape;1275;p52" descr="A group of people posing for a phot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25245" y="2554550"/>
            <a:ext cx="6621167" cy="496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53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Residencies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1" name="Google Shape;1281;p53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282" name="Google Shape;1282;p53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283" name="Google Shape;1283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4" name="Google Shape;1284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53" descr="Two women wearing face masks holding up red card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1664" y="915548"/>
            <a:ext cx="7772400" cy="5839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54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Residencies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1" name="Google Shape;1291;p54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292" name="Google Shape;1292;p54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293" name="Google Shape;1293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4" name="Google Shape;1294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54" descr="A group of people posing for a phot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41692" y="806316"/>
            <a:ext cx="7772400" cy="582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55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Calibri"/>
              <a:buNone/>
            </a:pPr>
            <a:r>
              <a:rPr lang="en-US" sz="43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Crystal Gluch and Stephanie Kostsuca in Virtual Photo Booth</a:t>
            </a:r>
            <a:endParaRPr sz="43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1" name="Google Shape;1301;p55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p55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303" name="Google Shape;1303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4" name="Google Shape;1304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p55" descr="A group of women holding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421186" y="2767432"/>
            <a:ext cx="5179644" cy="3884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Secretary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6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6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211" name="Google Shape;21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6"/>
          <p:cNvSpPr txBox="1"/>
          <p:nvPr/>
        </p:nvSpPr>
        <p:spPr>
          <a:xfrm>
            <a:off x="2069432" y="1973179"/>
            <a:ext cx="8277600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Terry Faye					Ana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Lotshaw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Marcia Pearl					Marti Garlick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Carol Dickman				Tammy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Burlis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Rhonda Barr					Kristin Lefebvre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Peg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Pashkow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       Suzanne Greenwalt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Janet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Waldmann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r>
              <a:rPr lang="en-US" sz="2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Sagan Everett</a:t>
            </a:r>
            <a:endParaRPr sz="28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6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1311" name="Google Shape;1311;p6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312" name="Google Shape;1312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5980" y="-1"/>
            <a:ext cx="12377980" cy="6981459"/>
          </a:xfrm>
          <a:prstGeom prst="rect">
            <a:avLst/>
          </a:prstGeom>
          <a:noFill/>
          <a:ln>
            <a:noFill/>
          </a:ln>
        </p:spPr>
      </p:pic>
      <p:sp>
        <p:nvSpPr>
          <p:cNvPr id="1313" name="Google Shape;1313;p69"/>
          <p:cNvSpPr/>
          <p:nvPr/>
        </p:nvSpPr>
        <p:spPr>
          <a:xfrm>
            <a:off x="1377863" y="112734"/>
            <a:ext cx="8041709" cy="5899760"/>
          </a:xfrm>
          <a:prstGeom prst="heart">
            <a:avLst/>
          </a:prstGeom>
          <a:gradFill>
            <a:gsLst>
              <a:gs pos="0">
                <a:srgbClr val="474747"/>
              </a:gs>
              <a:gs pos="50000">
                <a:schemeClr val="dk1"/>
              </a:gs>
              <a:gs pos="100000">
                <a:schemeClr val="dk1"/>
              </a:gs>
            </a:gsLst>
            <a:lin ang="5400000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4" name="Google Shape;1314;p69"/>
          <p:cNvSpPr txBox="1"/>
          <p:nvPr/>
        </p:nvSpPr>
        <p:spPr>
          <a:xfrm>
            <a:off x="4184000" y="4506175"/>
            <a:ext cx="3070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Academy of Cardiopulmonary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Social at CSM 2024</a:t>
            </a:r>
            <a:endParaRPr/>
          </a:p>
        </p:txBody>
      </p:sp>
      <p:pic>
        <p:nvPicPr>
          <p:cNvPr id="1315" name="Google Shape;1315;p69" descr="President Angela with CSM Attende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83999" y="1327699"/>
            <a:ext cx="2576875" cy="298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56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Calibri"/>
              <a:buNone/>
            </a:pPr>
            <a:r>
              <a:rPr lang="en-US" sz="4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Mike Shoemaker and Crystal Gluch</a:t>
            </a:r>
            <a:endParaRPr sz="4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1" name="Google Shape;1321;p56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322" name="Google Shape;1322;p56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323" name="Google Shape;1323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4" name="Google Shape;1324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Google Shape;1325;p56" descr="A person and person holding a plaqu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72399" y="2481654"/>
            <a:ext cx="3970953" cy="4804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0" name="Google Shape;1330;p57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331" name="Google Shape;1331;p57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332" name="Google Shape;1332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3" name="Google Shape;1333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4" name="Google Shape;1334;p57" descr="A group of women standing togeth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70444" y="2154115"/>
            <a:ext cx="6271846" cy="4703885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57"/>
          <p:cNvSpPr txBox="1">
            <a:spLocks noGrp="1"/>
          </p:cNvSpPr>
          <p:nvPr>
            <p:ph type="title"/>
          </p:nvPr>
        </p:nvSpPr>
        <p:spPr>
          <a:xfrm>
            <a:off x="948567" y="77095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Calibri"/>
              <a:buNone/>
            </a:pPr>
            <a:r>
              <a:rPr lang="en-US" sz="2800">
                <a:solidFill>
                  <a:srgbClr val="C00000"/>
                </a:solidFill>
              </a:rPr>
              <a:t>Morgan Johanson, Alex Sciaky, Crystal Gluch, Stephanie Kostsuca, </a:t>
            </a:r>
            <a:endParaRPr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58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Residencies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1" name="Google Shape;1341;p58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342" name="Google Shape;1342;p58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343" name="Google Shape;1343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4" name="Google Shape;1344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5" name="Google Shape;1345;p58" descr="A group of people posing for a phot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97965" y="716021"/>
            <a:ext cx="5420428" cy="6141979"/>
          </a:xfrm>
          <a:prstGeom prst="rect">
            <a:avLst/>
          </a:prstGeom>
          <a:noFill/>
          <a:ln>
            <a:noFill/>
          </a:ln>
        </p:spPr>
      </p:pic>
      <p:sp>
        <p:nvSpPr>
          <p:cNvPr id="1346" name="Google Shape;1346;p58"/>
          <p:cNvSpPr txBox="1"/>
          <p:nvPr/>
        </p:nvSpPr>
        <p:spPr>
          <a:xfrm>
            <a:off x="9105089" y="1720686"/>
            <a:ext cx="2743200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New Catherine Worthingham Fellows: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Larry Cahalin</a:t>
            </a:r>
            <a:endParaRPr sz="28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Nancy Ciesla with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Meryl Cohen</a:t>
            </a:r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59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6"/>
              <a:buFont typeface="Calibri"/>
              <a:buNone/>
            </a:pPr>
            <a:r>
              <a:rPr lang="en-US" sz="2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Centennial Celebration 2021</a:t>
            </a:r>
            <a:br>
              <a:rPr lang="en-US" sz="2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Ellen Hillegass, Dianne Jewell, Angela Campbell</a:t>
            </a:r>
            <a:endParaRPr sz="28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2" name="Google Shape;1352;p59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353" name="Google Shape;1353;p59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354" name="Google Shape;1354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6" name="Google Shape;1356;p59" descr="A group of women posing for a pictu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6641" y="2388961"/>
            <a:ext cx="5958718" cy="4469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p60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6"/>
              <a:buFont typeface="Calibri"/>
              <a:buNone/>
            </a:pPr>
            <a:r>
              <a:rPr lang="en-US" sz="2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Award Ceremony Reception 2021: Larry Cahalin (Fellow), Colleen Kigin (Mary McMillan Lecture)</a:t>
            </a:r>
            <a:endParaRPr sz="28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2" name="Google Shape;1362;p60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363" name="Google Shape;1363;p60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364" name="Google Shape;1364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60" descr="A group of people posing for a phot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46162" y="2056075"/>
            <a:ext cx="6423403" cy="4817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61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6"/>
              <a:buFont typeface="Calibri"/>
              <a:buNone/>
            </a:pPr>
            <a:r>
              <a:rPr lang="en-US" sz="2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Award Ceremony Reception 2021: Ashley Parish, Larry Cahalin, Meryl Cohen, Mariangel Cahalin, Ellen Hillegass</a:t>
            </a:r>
            <a:endParaRPr sz="28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2" name="Google Shape;1372;p61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373" name="Google Shape;1373;p61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374" name="Google Shape;1374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5" name="Google Shape;1375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6" name="Google Shape;1376;p61" descr="A group of people posing for a phot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46439" y="1732377"/>
            <a:ext cx="6834164" cy="5125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62"/>
          <p:cNvSpPr txBox="1">
            <a:spLocks noGrp="1"/>
          </p:cNvSpPr>
          <p:nvPr>
            <p:ph type="title"/>
          </p:nvPr>
        </p:nvSpPr>
        <p:spPr>
          <a:xfrm>
            <a:off x="700064" y="968743"/>
            <a:ext cx="11491934" cy="998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6"/>
              <a:buFont typeface="Calibri"/>
              <a:buNone/>
            </a:pPr>
            <a:r>
              <a:rPr lang="en-US" sz="31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Ashley Parish (Emerging Leader Award, Nancy Ciesla (Fellow Award), Larry and Mariangel Cahalin (Larry: Fellow). Stanley </a:t>
            </a:r>
            <a:r>
              <a:rPr lang="en-US" sz="3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Paris, Meryl Cohen, Ellen Hillegass, Catherine Paris (Fellow)</a:t>
            </a:r>
            <a:endParaRPr sz="3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2" name="Google Shape;1382;p62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383" name="Google Shape;1383;p62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384" name="Google Shape;1384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5" name="Google Shape;1385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6" name="Google Shape;1386;p62" descr="A group of people posing for a phot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87262" y="2110893"/>
            <a:ext cx="6317016" cy="4737762"/>
          </a:xfrm>
          <a:prstGeom prst="rect">
            <a:avLst/>
          </a:prstGeom>
          <a:noFill/>
          <a:ln>
            <a:noFill/>
          </a:ln>
        </p:spPr>
      </p:pic>
      <p:sp>
        <p:nvSpPr>
          <p:cNvPr id="1387" name="Google Shape;1387;p62"/>
          <p:cNvSpPr txBox="1"/>
          <p:nvPr/>
        </p:nvSpPr>
        <p:spPr>
          <a:xfrm>
            <a:off x="552450" y="2763028"/>
            <a:ext cx="275628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Award Ceremony Reception 2021</a:t>
            </a:r>
            <a:endParaRPr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63"/>
          <p:cNvSpPr txBox="1">
            <a:spLocks noGrp="1"/>
          </p:cNvSpPr>
          <p:nvPr>
            <p:ph type="title"/>
          </p:nvPr>
        </p:nvSpPr>
        <p:spPr>
          <a:xfrm>
            <a:off x="587446" y="105716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3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Centennial Celebration in Washington DC</a:t>
            </a:r>
            <a:br>
              <a:rPr lang="en-US" sz="3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Dianne Jewell, Michael Shoemaker, Larry and Mariangel Cahalin, Crystal Gluch, Ellen Hillegass, Angela Campbell </a:t>
            </a:r>
            <a:endParaRPr sz="3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3" name="Google Shape;1393;p63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63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395" name="Google Shape;1395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6" name="Google Shape;1396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7" name="Google Shape;1397;p63" descr="A group of people posing for a phot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04191" y="2054736"/>
            <a:ext cx="6404352" cy="4803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64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7"/>
              <a:buFont typeface="Calibri"/>
              <a:buNone/>
            </a:pPr>
            <a:r>
              <a:rPr lang="en-US" sz="2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Centennial Celebration in Washington DC</a:t>
            </a:r>
            <a:br>
              <a:rPr lang="en-US" sz="2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Michael Shoemaker, Crystal Gluch, Ellen Hillegass, Steve Tepper, Larry and Mariangel Cahalin, Angela Campbell  </a:t>
            </a:r>
            <a:endParaRPr sz="28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3" name="Google Shape;1403;p64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341773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404" name="Google Shape;1404;p64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405" name="Google Shape;1405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Google Shape;1406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7" name="Google Shape;1407;p64" descr="A group of people posing for a phot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34411" y="2103897"/>
            <a:ext cx="5912312" cy="4651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Treasurers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7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7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7"/>
          <p:cNvSpPr txBox="1"/>
          <p:nvPr/>
        </p:nvSpPr>
        <p:spPr>
          <a:xfrm>
            <a:off x="1636295" y="1949116"/>
            <a:ext cx="8734800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Eileen Shepard				Wendy Johnson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Richard Jensen				Ethel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Frehse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Robert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Habesevich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Ann Fick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Claudia Levenson				Lauren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Mellett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Alexandra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Sciaky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r>
              <a:rPr lang="en-US" sz="28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Mike </a:t>
            </a:r>
            <a:r>
              <a:rPr lang="en-US" sz="28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Tevald</a:t>
            </a:r>
            <a:endParaRPr sz="28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Susan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Mihans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p65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Residencies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3" name="Google Shape;1413;p65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414" name="Google Shape;1414;p65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415" name="Google Shape;1415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6" name="Google Shape;1416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7" name="Google Shape;1417;p65" descr="Two women standing in front of a large scree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337363" y="1775075"/>
            <a:ext cx="5738025" cy="430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66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Residencies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3" name="Google Shape;1423;p66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424" name="Google Shape;1424;p66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425" name="Google Shape;1425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6" name="Google Shape;1426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7" name="Google Shape;1427;p66" descr="A group of women posing for a phot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1664" y="981758"/>
            <a:ext cx="7772400" cy="5830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39"/>
          <p:cNvSpPr txBox="1">
            <a:spLocks noGrp="1"/>
          </p:cNvSpPr>
          <p:nvPr>
            <p:ph type="title"/>
          </p:nvPr>
        </p:nvSpPr>
        <p:spPr>
          <a:xfrm>
            <a:off x="1264392" y="6005231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3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Ellen Hillegass, Meryl Cohen </a:t>
            </a:r>
            <a:br>
              <a:rPr lang="en-US" sz="3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working on Investigating History</a:t>
            </a:r>
            <a:endParaRPr sz="3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3" name="Google Shape;1433;p39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434" name="Google Shape;1434;p39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435" name="Google Shape;1435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6" name="Google Shape;1436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7" name="Google Shape;1437;p39" descr="Two women smiling at the camera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1024" y="708335"/>
            <a:ext cx="6869950" cy="5152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7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3" name="Google Shape;1443;p71"/>
          <p:cNvSpPr txBox="1">
            <a:spLocks noGrp="1"/>
          </p:cNvSpPr>
          <p:nvPr>
            <p:ph type="title"/>
          </p:nvPr>
        </p:nvSpPr>
        <p:spPr>
          <a:xfrm>
            <a:off x="4354513" y="841375"/>
            <a:ext cx="3505200" cy="3114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93"/>
              <a:buFont typeface="Calibri"/>
              <a:buNone/>
            </a:pPr>
            <a:r>
              <a:rPr lang="en-US" sz="5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Celebrating 50 Years</a:t>
            </a:r>
            <a:endParaRPr/>
          </a:p>
        </p:txBody>
      </p:sp>
      <p:sp>
        <p:nvSpPr>
          <p:cNvPr id="1444" name="Google Shape;1444;p71"/>
          <p:cNvSpPr txBox="1"/>
          <p:nvPr/>
        </p:nvSpPr>
        <p:spPr>
          <a:xfrm>
            <a:off x="4354513" y="4337072"/>
            <a:ext cx="3506264" cy="1671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grpSp>
        <p:nvGrpSpPr>
          <p:cNvPr id="1445" name="Google Shape;1445;p71"/>
          <p:cNvGrpSpPr/>
          <p:nvPr/>
        </p:nvGrpSpPr>
        <p:grpSpPr>
          <a:xfrm>
            <a:off x="1" y="0"/>
            <a:ext cx="4087640" cy="6858000"/>
            <a:chOff x="1" y="0"/>
            <a:chExt cx="4087640" cy="6858000"/>
          </a:xfrm>
        </p:grpSpPr>
        <p:sp>
          <p:nvSpPr>
            <p:cNvPr id="1446" name="Google Shape;1446;p71"/>
            <p:cNvSpPr/>
            <p:nvPr/>
          </p:nvSpPr>
          <p:spPr>
            <a:xfrm>
              <a:off x="1" y="0"/>
              <a:ext cx="3986041" cy="6858000"/>
            </a:xfrm>
            <a:custGeom>
              <a:avLst/>
              <a:gdLst/>
              <a:ahLst/>
              <a:cxnLst/>
              <a:rect l="l" t="t" r="r" b="b"/>
              <a:pathLst>
                <a:path w="3986041" h="6858000" extrusionOk="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381000" dist="152400" algn="ctr" rotWithShape="0">
                <a:srgbClr val="000000">
                  <a:alpha val="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7" name="Google Shape;1447;p71"/>
            <p:cNvSpPr/>
            <p:nvPr/>
          </p:nvSpPr>
          <p:spPr>
            <a:xfrm>
              <a:off x="2748588" y="0"/>
              <a:ext cx="1339053" cy="6858000"/>
            </a:xfrm>
            <a:custGeom>
              <a:avLst/>
              <a:gdLst/>
              <a:ahLst/>
              <a:cxnLst/>
              <a:rect l="l" t="t" r="r" b="b"/>
              <a:pathLst>
                <a:path w="1339053" h="6858000" extrusionOk="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algn="ctr" rotWithShape="0">
                <a:srgbClr val="000000">
                  <a:alpha val="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48" name="Google Shape;1448;p71"/>
          <p:cNvPicPr preferRelativeResize="0"/>
          <p:nvPr/>
        </p:nvPicPr>
        <p:blipFill rotWithShape="1">
          <a:blip r:embed="rId3">
            <a:alphaModFix/>
          </a:blip>
          <a:srcRect l="7823" r="10307" b="-2"/>
          <a:stretch/>
        </p:blipFill>
        <p:spPr>
          <a:xfrm>
            <a:off x="20" y="10"/>
            <a:ext cx="3690882" cy="3333740"/>
          </a:xfrm>
          <a:custGeom>
            <a:avLst/>
            <a:gdLst/>
            <a:ahLst/>
            <a:cxnLst/>
            <a:rect l="l" t="t" r="r" b="b"/>
            <a:pathLst>
              <a:path w="3690902" h="3333750" extrusionOk="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690902" y="3333750"/>
                </a:lnTo>
                <a:lnTo>
                  <a:pt x="0" y="333375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449" name="Google Shape;1449;p71"/>
          <p:cNvPicPr preferRelativeResize="0"/>
          <p:nvPr/>
        </p:nvPicPr>
        <p:blipFill rotWithShape="1">
          <a:blip r:embed="rId4">
            <a:alphaModFix/>
          </a:blip>
          <a:srcRect l="36838" r="42343"/>
          <a:stretch/>
        </p:blipFill>
        <p:spPr>
          <a:xfrm>
            <a:off x="8281916" y="1"/>
            <a:ext cx="3910084" cy="3333747"/>
          </a:xfrm>
          <a:custGeom>
            <a:avLst/>
            <a:gdLst/>
            <a:ahLst/>
            <a:cxnLst/>
            <a:rect l="l" t="t" r="r" b="b"/>
            <a:pathLst>
              <a:path w="3910084" h="3333747" extrusionOk="0">
                <a:moveTo>
                  <a:pt x="118775" y="0"/>
                </a:moveTo>
                <a:lnTo>
                  <a:pt x="3910084" y="0"/>
                </a:lnTo>
                <a:lnTo>
                  <a:pt x="3910084" y="3333747"/>
                </a:lnTo>
                <a:lnTo>
                  <a:pt x="203835" y="3333747"/>
                </a:lnTo>
                <a:lnTo>
                  <a:pt x="0" y="803615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450" name="Google Shape;1450;p71"/>
          <p:cNvPicPr preferRelativeResize="0"/>
          <p:nvPr/>
        </p:nvPicPr>
        <p:blipFill rotWithShape="1">
          <a:blip r:embed="rId5">
            <a:alphaModFix/>
          </a:blip>
          <a:srcRect l="3038" r="69107"/>
          <a:stretch/>
        </p:blipFill>
        <p:spPr>
          <a:xfrm>
            <a:off x="471177" y="3637994"/>
            <a:ext cx="2748567" cy="3069771"/>
          </a:xfrm>
          <a:custGeom>
            <a:avLst/>
            <a:gdLst/>
            <a:ahLst/>
            <a:cxnLst/>
            <a:rect l="l" t="t" r="r" b="b"/>
            <a:pathLst>
              <a:path w="3910084" h="3333745" extrusionOk="0">
                <a:moveTo>
                  <a:pt x="0" y="0"/>
                </a:moveTo>
                <a:lnTo>
                  <a:pt x="3706250" y="0"/>
                </a:lnTo>
                <a:lnTo>
                  <a:pt x="3910084" y="2530130"/>
                </a:lnTo>
                <a:lnTo>
                  <a:pt x="3791309" y="3333745"/>
                </a:lnTo>
                <a:lnTo>
                  <a:pt x="0" y="3333745"/>
                </a:ln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451" name="Google Shape;1451;p71"/>
          <p:cNvGrpSpPr/>
          <p:nvPr/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1452" name="Google Shape;1452;p71"/>
            <p:cNvSpPr/>
            <p:nvPr/>
          </p:nvSpPr>
          <p:spPr>
            <a:xfrm>
              <a:off x="2661507" y="0"/>
              <a:ext cx="1339053" cy="6858000"/>
            </a:xfrm>
            <a:custGeom>
              <a:avLst/>
              <a:gdLst/>
              <a:ahLst/>
              <a:cxnLst/>
              <a:rect l="l" t="t" r="r" b="b"/>
              <a:pathLst>
                <a:path w="1339053" h="6858000" extrusionOk="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3" name="Google Shape;1453;p71"/>
            <p:cNvSpPr/>
            <p:nvPr/>
          </p:nvSpPr>
          <p:spPr>
            <a:xfrm>
              <a:off x="2661507" y="0"/>
              <a:ext cx="1339053" cy="6858000"/>
            </a:xfrm>
            <a:custGeom>
              <a:avLst/>
              <a:gdLst/>
              <a:ahLst/>
              <a:cxnLst/>
              <a:rect l="l" t="t" r="r" b="b"/>
              <a:pathLst>
                <a:path w="1339053" h="6858000" extrusionOk="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rotWithShape="1">
              <a:blip r:embed="rId6">
                <a:alphaModFix amt="57000"/>
              </a:blip>
              <a:tile tx="0" ty="0" sx="100000" sy="100000" flip="none" algn="tl"/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54" name="Google Shape;1454;p71"/>
          <p:cNvPicPr preferRelativeResize="0"/>
          <p:nvPr/>
        </p:nvPicPr>
        <p:blipFill rotWithShape="1">
          <a:blip r:embed="rId3">
            <a:alphaModFix/>
          </a:blip>
          <a:srcRect l="7384" r="9870" b="1"/>
          <a:stretch/>
        </p:blipFill>
        <p:spPr>
          <a:xfrm>
            <a:off x="8504168" y="3562350"/>
            <a:ext cx="3687832" cy="3295650"/>
          </a:xfrm>
          <a:custGeom>
            <a:avLst/>
            <a:gdLst/>
            <a:ahLst/>
            <a:cxnLst/>
            <a:rect l="l" t="t" r="r" b="b"/>
            <a:pathLst>
              <a:path w="3687832" h="3295650" extrusionOk="0">
                <a:moveTo>
                  <a:pt x="3687832" y="0"/>
                </a:moveTo>
                <a:lnTo>
                  <a:pt x="3687832" y="3295650"/>
                </a:lnTo>
                <a:lnTo>
                  <a:pt x="691450" y="3295650"/>
                </a:lnTo>
                <a:lnTo>
                  <a:pt x="124499" y="1545374"/>
                </a:lnTo>
                <a:lnTo>
                  <a:pt x="0" y="1"/>
                </a:ln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455" name="Google Shape;1455;p71"/>
          <p:cNvGrpSpPr/>
          <p:nvPr/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</p:grpSpPr>
        <p:sp>
          <p:nvSpPr>
            <p:cNvPr id="1456" name="Google Shape;1456;p71"/>
            <p:cNvSpPr/>
            <p:nvPr/>
          </p:nvSpPr>
          <p:spPr>
            <a:xfrm>
              <a:off x="2661507" y="0"/>
              <a:ext cx="1339053" cy="6858000"/>
            </a:xfrm>
            <a:custGeom>
              <a:avLst/>
              <a:gdLst/>
              <a:ahLst/>
              <a:cxnLst/>
              <a:rect l="l" t="t" r="r" b="b"/>
              <a:pathLst>
                <a:path w="1339053" h="6858000" extrusionOk="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r" rotWithShape="0">
                <a:srgbClr val="000000">
                  <a:alpha val="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71"/>
            <p:cNvSpPr/>
            <p:nvPr/>
          </p:nvSpPr>
          <p:spPr>
            <a:xfrm>
              <a:off x="2661507" y="0"/>
              <a:ext cx="1339053" cy="6858000"/>
            </a:xfrm>
            <a:custGeom>
              <a:avLst/>
              <a:gdLst/>
              <a:ahLst/>
              <a:cxnLst/>
              <a:rect l="l" t="t" r="r" b="b"/>
              <a:pathLst>
                <a:path w="1339053" h="6858000" extrusionOk="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rotWithShape="1">
              <a:blip r:embed="rId6">
                <a:alphaModFix amt="57000"/>
              </a:blip>
              <a:tile tx="0" ty="0" sx="100000" sy="100000" flip="none" algn="tl"/>
            </a:blipFill>
            <a:ln>
              <a:noFill/>
            </a:ln>
            <a:effectLst>
              <a:outerShdw blurRad="381000" dist="152400" dir="10800000" algn="r" rotWithShape="0">
                <a:srgbClr val="000000">
                  <a:alpha val="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8"/>
          <p:cNvSpPr txBox="1">
            <a:spLocks noGrp="1"/>
          </p:cNvSpPr>
          <p:nvPr>
            <p:ph type="title"/>
          </p:nvPr>
        </p:nvSpPr>
        <p:spPr>
          <a:xfrm>
            <a:off x="587446" y="911489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3"/>
              <a:buFont typeface="Calibri"/>
              <a:buNone/>
            </a:pPr>
            <a:r>
              <a:rPr lang="en-US" sz="3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Past Executive Board:</a:t>
            </a:r>
            <a:br>
              <a:rPr lang="en-US" sz="3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Rhonda Barr, Tom Habasevich, Gail Robinson</a:t>
            </a:r>
            <a:endParaRPr sz="3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8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8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231" name="Google Shape;231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 descr="A group of people posing for a phot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6999" y="1669015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9"/>
          <p:cNvSpPr txBox="1">
            <a:spLocks noGrp="1"/>
          </p:cNvSpPr>
          <p:nvPr>
            <p:ph type="title"/>
          </p:nvPr>
        </p:nvSpPr>
        <p:spPr>
          <a:xfrm>
            <a:off x="587446" y="172068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Quarterly/Record/CP Journal Editors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9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9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241" name="Google Shape;24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9"/>
          <p:cNvSpPr txBox="1"/>
          <p:nvPr/>
        </p:nvSpPr>
        <p:spPr>
          <a:xfrm>
            <a:off x="4010532" y="3215484"/>
            <a:ext cx="81816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Cyndi Zadai</a:t>
            </a:r>
            <a:endParaRPr sz="32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Steve Sakowsky</a:t>
            </a:r>
            <a:endParaRPr sz="32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Sandy Cassady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Jane Eason</a:t>
            </a:r>
            <a:endParaRPr sz="32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Ann Swisher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Sean Collins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Al Gurovich</a:t>
            </a:r>
            <a:endParaRPr sz="32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535936"/>
            <a:ext cx="2190750" cy="217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0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Calibri"/>
              <a:buNone/>
            </a:pPr>
            <a:r>
              <a:rPr lang="en-US" sz="3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First Cardiopulmonary Clinical Specialists:</a:t>
            </a:r>
            <a:br>
              <a:rPr lang="en-US" sz="3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Linda Crane, Scot Irwin, Meryl Cohen</a:t>
            </a:r>
            <a:endParaRPr sz="36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10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0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252" name="Google Shape;25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0" descr="A group of people holding hand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5517" y="2599233"/>
            <a:ext cx="5981700" cy="394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1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Treasurers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11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1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262" name="Google Shape;26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1" descr="A group of people standing at a podium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2961263" y="657263"/>
            <a:ext cx="5806600" cy="659487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1"/>
          <p:cNvSpPr txBox="1"/>
          <p:nvPr/>
        </p:nvSpPr>
        <p:spPr>
          <a:xfrm>
            <a:off x="9448550" y="2193925"/>
            <a:ext cx="2675700" cy="21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Scot Irwin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Linda Crane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Meryl Cohen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2"/>
          <p:cNvSpPr txBox="1">
            <a:spLocks noGrp="1"/>
          </p:cNvSpPr>
          <p:nvPr>
            <p:ph type="title"/>
          </p:nvPr>
        </p:nvSpPr>
        <p:spPr>
          <a:xfrm>
            <a:off x="1125949" y="433399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Celebrating 50 Years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p12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12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273" name="Google Shape;273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2" descr="A person and person smiling with red ribbon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7000" y="857250"/>
            <a:ext cx="7347092" cy="551031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2"/>
          <p:cNvSpPr txBox="1"/>
          <p:nvPr/>
        </p:nvSpPr>
        <p:spPr>
          <a:xfrm>
            <a:off x="10141250" y="1817250"/>
            <a:ext cx="2284500" cy="18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Scot Irwin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Linda Crane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Meryl Cohen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13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3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283" name="Google Shape;28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3" descr="A group of people posing for a phot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7497" y="2213672"/>
            <a:ext cx="6647870" cy="4985902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3"/>
          <p:cNvSpPr txBox="1">
            <a:spLocks noGrp="1"/>
          </p:cNvSpPr>
          <p:nvPr>
            <p:ph type="title"/>
          </p:nvPr>
        </p:nvSpPr>
        <p:spPr>
          <a:xfrm>
            <a:off x="838199" y="80527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en-US">
                <a:solidFill>
                  <a:srgbClr val="FF0000"/>
                </a:solidFill>
              </a:rPr>
              <a:t>First Cardiopulmonary Specialty Council: </a:t>
            </a:r>
            <a:br>
              <a:rPr lang="en-US">
                <a:solidFill>
                  <a:srgbClr val="FF0000"/>
                </a:solidFill>
              </a:rPr>
            </a:br>
            <a:r>
              <a:rPr lang="en-US">
                <a:solidFill>
                  <a:srgbClr val="FF0000"/>
                </a:solidFill>
              </a:rPr>
              <a:t>Ray Blessey, Pam Catlin, Cyndi Zadai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Presidents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"/>
          <p:cNvSpPr txBox="1"/>
          <p:nvPr/>
        </p:nvSpPr>
        <p:spPr>
          <a:xfrm>
            <a:off x="2288829" y="2200759"/>
            <a:ext cx="7725300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1- Scot Irwin                 7-Steve Tepper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2- Bob Huhn		8-Dianne Jewell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3-Colleen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Kigin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9-Ethel Frese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4-Linda Crane  		10-Dan Malone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5-Catherine Certo	11-Angela Campbell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6-Donna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Frownfelter</a:t>
            </a:r>
            <a:r>
              <a:rPr lang="en-US" sz="32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	12-Ashley Parish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4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3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The Specialty Council hard at work: Ray Blessey and Pam Catlin</a:t>
            </a:r>
            <a:endParaRPr sz="36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14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4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294" name="Google Shape;29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4" descr="A person and person sitting in a living room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3309113" y="2440488"/>
            <a:ext cx="5510499" cy="495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3"/>
              <a:buFont typeface="Calibri"/>
              <a:buNone/>
            </a:pPr>
            <a:r>
              <a:rPr lang="en-US" sz="3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Ray Blessey: First Specialty Council Member</a:t>
            </a:r>
            <a:endParaRPr sz="3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Google Shape;302;p15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15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304" name="Google Shape;30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5" descr="A group of people standing in a room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331100" y="1044050"/>
            <a:ext cx="6042925" cy="768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6"/>
          <p:cNvSpPr txBox="1">
            <a:spLocks noGrp="1"/>
          </p:cNvSpPr>
          <p:nvPr>
            <p:ph type="title"/>
          </p:nvPr>
        </p:nvSpPr>
        <p:spPr>
          <a:xfrm>
            <a:off x="587446" y="1104454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3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Ray Blessey and Cyndi Zadai: </a:t>
            </a:r>
            <a:br>
              <a:rPr lang="en-US" sz="3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First Specialty Council Members</a:t>
            </a:r>
            <a:endParaRPr sz="36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p16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6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314" name="Google Shape;31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6" descr="A person and person standing next to a ca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2836475" y="2090307"/>
            <a:ext cx="6519051" cy="4889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7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Award Ceremony Brochure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p17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7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324" name="Google Shape;32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7" descr="A close up of a car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73550" y="1842400"/>
            <a:ext cx="4851400" cy="491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8"/>
          <p:cNvSpPr txBox="1">
            <a:spLocks noGrp="1"/>
          </p:cNvSpPr>
          <p:nvPr>
            <p:ph type="title"/>
          </p:nvPr>
        </p:nvSpPr>
        <p:spPr>
          <a:xfrm>
            <a:off x="838199" y="64515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Calibri"/>
              <a:buNone/>
            </a:pPr>
            <a:r>
              <a:rPr lang="en-US" sz="3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APTA Board Certified Cardiopulmonary </a:t>
            </a:r>
            <a:br>
              <a:rPr lang="en-US" sz="3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Clinical Specialists   THE FIRST 50</a:t>
            </a:r>
            <a:endParaRPr sz="36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8"/>
          <p:cNvSpPr txBox="1">
            <a:spLocks noGrp="1"/>
          </p:cNvSpPr>
          <p:nvPr>
            <p:ph type="body" idx="1"/>
          </p:nvPr>
        </p:nvSpPr>
        <p:spPr>
          <a:xfrm>
            <a:off x="2398639" y="2126546"/>
            <a:ext cx="33597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1-Scot Irwin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2-Linda Crane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3-Meryl Cohen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4-Susan Butler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5-Susan Garritan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6-Ellen Hillegass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7-Eugene McColgan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333" name="Google Shape;333;p18"/>
          <p:cNvSpPr txBox="1">
            <a:spLocks noGrp="1"/>
          </p:cNvSpPr>
          <p:nvPr>
            <p:ph type="body" idx="2"/>
          </p:nvPr>
        </p:nvSpPr>
        <p:spPr>
          <a:xfrm>
            <a:off x="6172199" y="1970717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8-Steven Sadowsky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9-Sharon Elllis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10-Kate Grimes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11-Gail Hargrove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12-Joanne Watchie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13-Larry Cahalin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14-Andrew Cosentino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15-Terry Hoskins Michel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34" name="Google Shape;334;p18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8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336" name="Google Shape;33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9"/>
          <p:cNvSpPr txBox="1">
            <a:spLocks noGrp="1"/>
          </p:cNvSpPr>
          <p:nvPr>
            <p:ph type="title"/>
          </p:nvPr>
        </p:nvSpPr>
        <p:spPr>
          <a:xfrm>
            <a:off x="838199" y="8078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73"/>
              <a:buFont typeface="Calibri"/>
              <a:buNone/>
            </a:pPr>
            <a:r>
              <a:rPr lang="en-US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APTA Board Certified Cardiopulmonary Clinical Specialists THE FIRST 50</a:t>
            </a:r>
            <a:endParaRPr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9"/>
          <p:cNvSpPr txBox="1">
            <a:spLocks noGrp="1"/>
          </p:cNvSpPr>
          <p:nvPr>
            <p:ph type="body" idx="2"/>
          </p:nvPr>
        </p:nvSpPr>
        <p:spPr>
          <a:xfrm>
            <a:off x="6172200" y="2218912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23-Lori Buck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24-Jacqueline Cannan</a:t>
            </a:r>
            <a:endParaRPr sz="32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25-William Kuntz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26-Nancy Lee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27-Theresa Morrone</a:t>
            </a:r>
            <a:endParaRPr sz="32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28-Kathy Lee Bishop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29-Gary Brooks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3200"/>
              <a:t>30-Hazel Dreyer</a:t>
            </a:r>
            <a:endParaRPr/>
          </a:p>
        </p:txBody>
      </p:sp>
      <p:pic>
        <p:nvPicPr>
          <p:cNvPr id="344" name="Google Shape;344;p19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9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346" name="Google Shape;34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9"/>
          <p:cNvSpPr txBox="1"/>
          <p:nvPr/>
        </p:nvSpPr>
        <p:spPr>
          <a:xfrm>
            <a:off x="2524607" y="2289126"/>
            <a:ext cx="9252600" cy="3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16-Alexandra Sciaky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17-Willliam Temes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18-William DeTurk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19-Kathleen Aldridge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20-Phyllis Krug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21-Stella Prevost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22-Randy Ice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0"/>
          <p:cNvSpPr txBox="1">
            <a:spLocks noGrp="1"/>
          </p:cNvSpPr>
          <p:nvPr>
            <p:ph type="title"/>
          </p:nvPr>
        </p:nvSpPr>
        <p:spPr>
          <a:xfrm>
            <a:off x="838199" y="5457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73"/>
              <a:buFont typeface="Calibri"/>
              <a:buNone/>
            </a:pPr>
            <a:r>
              <a:rPr lang="en-US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APTA Board Certified Cardiopulmonary Clinical Specialists THE FIRST 50</a:t>
            </a:r>
            <a:endParaRPr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0"/>
          <p:cNvSpPr txBox="1">
            <a:spLocks noGrp="1"/>
          </p:cNvSpPr>
          <p:nvPr>
            <p:ph type="body" idx="1"/>
          </p:nvPr>
        </p:nvSpPr>
        <p:spPr>
          <a:xfrm>
            <a:off x="2288829" y="2044139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28600" lvl="0" indent="-2152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31-Donna Frownfelter</a:t>
            </a:r>
            <a:endParaRPr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31-John Greenwood</a:t>
            </a:r>
            <a:endParaRPr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33-Anne Mejia-Downs</a:t>
            </a:r>
            <a:endParaRPr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34-Gail Robinson</a:t>
            </a:r>
            <a:endParaRPr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35-Adrienne Senneville</a:t>
            </a:r>
            <a:endParaRPr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36-Helen Weston</a:t>
            </a:r>
            <a:endParaRPr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37-Mary Bourgeois</a:t>
            </a:r>
            <a:endParaRPr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38-Tammy Burlis</a:t>
            </a:r>
            <a:endParaRPr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39-Almas Dossa</a:t>
            </a:r>
            <a:endParaRPr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40-Martha Garlick</a:t>
            </a:r>
            <a:endParaRPr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41-Dianne Jewell</a:t>
            </a:r>
            <a:endParaRPr/>
          </a:p>
          <a:p>
            <a:pPr marL="228600" lvl="0" indent="-7747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355" name="Google Shape;355;p20"/>
          <p:cNvSpPr txBox="1">
            <a:spLocks noGrp="1"/>
          </p:cNvSpPr>
          <p:nvPr>
            <p:ph type="body" idx="2"/>
          </p:nvPr>
        </p:nvSpPr>
        <p:spPr>
          <a:xfrm>
            <a:off x="7423292" y="2128434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1399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50"/>
              <a:buChar char="•"/>
            </a:pPr>
            <a:r>
              <a:rPr lang="en-US" sz="2150"/>
              <a:t>42-Mark Lareau</a:t>
            </a:r>
            <a:endParaRPr sz="2150"/>
          </a:p>
          <a:p>
            <a:pPr marL="228600" lvl="0" indent="-21399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50"/>
              <a:buChar char="•"/>
            </a:pPr>
            <a:r>
              <a:rPr lang="en-US" sz="2150"/>
              <a:t>43-Claudia Levenson</a:t>
            </a:r>
            <a:endParaRPr sz="2150"/>
          </a:p>
          <a:p>
            <a:pPr marL="228600" lvl="0" indent="-21399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50"/>
              <a:buChar char="•"/>
            </a:pPr>
            <a:r>
              <a:rPr lang="en-US" sz="2150"/>
              <a:t>44-Rajashree Mondkar</a:t>
            </a:r>
            <a:endParaRPr sz="2150"/>
          </a:p>
          <a:p>
            <a:pPr marL="228600" lvl="0" indent="-21399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50"/>
              <a:buChar char="•"/>
            </a:pPr>
            <a:r>
              <a:rPr lang="en-US" sz="2150"/>
              <a:t>45-Cynthia Zadai</a:t>
            </a:r>
            <a:endParaRPr sz="2150"/>
          </a:p>
          <a:p>
            <a:pPr marL="228600" lvl="0" indent="-21399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50"/>
              <a:buChar char="•"/>
            </a:pPr>
            <a:r>
              <a:rPr lang="en-US" sz="2150"/>
              <a:t>46-Ronda Barr</a:t>
            </a:r>
            <a:endParaRPr sz="2150"/>
          </a:p>
          <a:p>
            <a:pPr marL="228600" lvl="0" indent="-21399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50"/>
              <a:buChar char="•"/>
            </a:pPr>
            <a:r>
              <a:rPr lang="en-US" sz="2150"/>
              <a:t>47-Kathryn Bilik</a:t>
            </a:r>
            <a:endParaRPr sz="2150"/>
          </a:p>
          <a:p>
            <a:pPr marL="228600" lvl="0" indent="-21399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50"/>
              <a:buChar char="•"/>
            </a:pPr>
            <a:r>
              <a:rPr lang="en-US" sz="2150"/>
              <a:t>48-Ethel Frese</a:t>
            </a:r>
            <a:endParaRPr sz="2150"/>
          </a:p>
          <a:p>
            <a:pPr marL="228600" lvl="0" indent="-21399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50"/>
              <a:buChar char="•"/>
            </a:pPr>
            <a:r>
              <a:rPr lang="en-US" sz="2150"/>
              <a:t>49-Kris Ishii</a:t>
            </a:r>
            <a:endParaRPr sz="2150"/>
          </a:p>
          <a:p>
            <a:pPr marL="228600" lvl="0" indent="-21399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50"/>
              <a:buChar char="•"/>
            </a:pPr>
            <a:r>
              <a:rPr lang="en-US" sz="2150"/>
              <a:t>50-Debra Parott</a:t>
            </a:r>
            <a:endParaRPr sz="2150"/>
          </a:p>
        </p:txBody>
      </p:sp>
      <p:pic>
        <p:nvPicPr>
          <p:cNvPr id="356" name="Google Shape;356;p20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-192537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0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358" name="Google Shape;35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 txBox="1">
            <a:spLocks noGrp="1"/>
          </p:cNvSpPr>
          <p:nvPr>
            <p:ph type="title"/>
          </p:nvPr>
        </p:nvSpPr>
        <p:spPr>
          <a:xfrm>
            <a:off x="838199" y="54578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73"/>
              <a:buFont typeface="Calibri"/>
              <a:buNone/>
            </a:pPr>
            <a:r>
              <a:rPr lang="en-US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APTA Board Certified Cardiopulmonary Clinical Specialists 1985-2024</a:t>
            </a:r>
            <a:endParaRPr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p21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-192537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1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367" name="Google Shape;36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05720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1" descr="A graph with blue bars&#10;&#10;Description automatically generated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2357675" y="1871350"/>
            <a:ext cx="8027604" cy="4883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2fbc8de83e_0_130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Kate Grimes, CCS #10</a:t>
            </a:r>
            <a:endParaRPr sz="6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5" name="Google Shape;375;g32fbc8de83e_0_130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g32fbc8de83e_0_130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377" name="Google Shape;377;g32fbc8de83e_0_1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g32fbc8de83e_0_1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g32fbc8de83e_0_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8055" y="2056211"/>
            <a:ext cx="3836632" cy="4832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343b40acef_0_6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latin typeface="Arial"/>
                <a:ea typeface="Arial"/>
                <a:cs typeface="Arial"/>
                <a:sym typeface="Arial"/>
              </a:rPr>
              <a:t>Theresa Morrone, CCS #27</a:t>
            </a:r>
            <a:endParaRPr sz="6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g3343b40acef_0_6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3343b40acef_0_6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387" name="Google Shape;387;g3343b40acef_0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g3343b40acef_0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g3343b40acef_0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0473" y="3038328"/>
            <a:ext cx="4065276" cy="370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g3343b40acef_0_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98651" y="1870774"/>
            <a:ext cx="3558450" cy="417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Presidents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11" name="Google Shape;11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 descr="A person in a suit and ti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26984" y="5049539"/>
            <a:ext cx="2028708" cy="178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 descr="A person wearing sunglasses and smiling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859467"/>
            <a:ext cx="2120900" cy="222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 descr="A person wearing a black shirt and red beads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79971" y="697755"/>
            <a:ext cx="2159398" cy="144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 descr="A close-up of a person smiling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59670" y="2288984"/>
            <a:ext cx="1655994" cy="199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 descr="A person smiling at the camera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50100" y="2370700"/>
            <a:ext cx="1547425" cy="2020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3" descr="A person smiling with a yellow ros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87751" y="3218987"/>
            <a:ext cx="1625600" cy="17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 descr="A person with brown hair and a black shir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068120" y="2324100"/>
            <a:ext cx="20193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 descr="A person wearing glasses and a black jacket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352675" y="2340524"/>
            <a:ext cx="2019299" cy="219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 descr="A person smiling at the camera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93224" y="4655475"/>
            <a:ext cx="1547425" cy="1814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 descr="A person with short brown hair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290316" y="5110129"/>
            <a:ext cx="1547427" cy="1498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087429" y="5064489"/>
            <a:ext cx="2001076" cy="1753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30aa0d83e1_0_0"/>
          <p:cNvSpPr txBox="1">
            <a:spLocks noGrp="1"/>
          </p:cNvSpPr>
          <p:nvPr>
            <p:ph type="title"/>
          </p:nvPr>
        </p:nvSpPr>
        <p:spPr>
          <a:xfrm>
            <a:off x="838189" y="902574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Anne Downs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" name="Google Shape;396;g330aa0d83e1_0_0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9483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g330aa0d83e1_0_0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398" name="Google Shape;398;g330aa0d83e1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g330aa0d83e1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g330aa0d83e1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3984276" y="-923326"/>
            <a:ext cx="3754900" cy="917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2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Linda Crane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" name="Google Shape;406;p22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2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408" name="Google Shape;408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2" descr="A person sitting on a tabl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3539675" y="1825225"/>
            <a:ext cx="5112650" cy="50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3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417" name="Google Shape;41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3"/>
          <p:cNvSpPr txBox="1">
            <a:spLocks noGrp="1"/>
          </p:cNvSpPr>
          <p:nvPr>
            <p:ph type="title"/>
          </p:nvPr>
        </p:nvSpPr>
        <p:spPr>
          <a:xfrm>
            <a:off x="838199" y="72244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5416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lang="en-US" sz="3600" b="1">
                <a:latin typeface="Times New Roman"/>
                <a:ea typeface="Times New Roman"/>
                <a:cs typeface="Times New Roman"/>
                <a:sym typeface="Times New Roman"/>
              </a:rPr>
              <a:t>Linda Crane Lectureship</a:t>
            </a:r>
            <a:br>
              <a:rPr lang="en-US" sz="180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420" name="Google Shape;420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ct val="42016"/>
              <a:buFont typeface="Noto Sans Symbols"/>
              <a:buChar char="∙"/>
            </a:pPr>
            <a:r>
              <a:rPr lang="en-US" sz="2800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rPr>
              <a:t>2000 Meryl Cohen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ct val="42016"/>
              <a:buFont typeface="Noto Sans Symbols"/>
              <a:buChar char="∙"/>
            </a:pPr>
            <a:r>
              <a:rPr lang="en-US" sz="2800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rPr>
              <a:t>2001 Nancy Ciesla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ct val="42016"/>
              <a:buFont typeface="Noto Sans Symbols"/>
              <a:buChar char="∙"/>
            </a:pPr>
            <a:r>
              <a:rPr lang="en-US" sz="2800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rPr>
              <a:t>2002 Scot Irwin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ct val="42016"/>
              <a:buFont typeface="Noto Sans Symbols"/>
              <a:buChar char="∙"/>
            </a:pPr>
            <a:r>
              <a:rPr lang="en-US" sz="2800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rPr>
              <a:t>2003 Susan Butler-McNamara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ct val="42016"/>
              <a:buFont typeface="Noto Sans Symbols"/>
              <a:buChar char="∙"/>
            </a:pPr>
            <a:r>
              <a:rPr lang="en-US" sz="2800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rPr>
              <a:t>2004 Donna Frownfelter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ct val="42016"/>
              <a:buFont typeface="Noto Sans Symbols"/>
              <a:buChar char="∙"/>
            </a:pPr>
            <a:r>
              <a:rPr lang="en-US" sz="2800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rPr>
              <a:t>2005 Carol Davis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ct val="42016"/>
              <a:buFont typeface="Noto Sans Symbols"/>
              <a:buChar char="∙"/>
            </a:pPr>
            <a:r>
              <a:rPr lang="en-US" sz="2800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rPr>
              <a:t>2006 Martha Hinman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ct val="42016"/>
              <a:buFont typeface="Noto Sans Symbols"/>
              <a:buChar char="∙"/>
            </a:pPr>
            <a:r>
              <a:rPr lang="en-US" sz="2800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rPr>
              <a:t>2007 Robert Huhn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ct val="42016"/>
              <a:buFont typeface="Noto Sans Symbols"/>
              <a:buChar char="∙"/>
            </a:pPr>
            <a:r>
              <a:rPr lang="en-US" sz="2800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rPr>
              <a:t>2008 Ellen Hillegass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ct val="42016"/>
              <a:buFont typeface="Noto Sans Symbols"/>
              <a:buChar char="∙"/>
            </a:pPr>
            <a:r>
              <a:rPr lang="en-US" sz="2800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rPr>
              <a:t>2009 Mary Massery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ct val="42016"/>
              <a:buFont typeface="Noto Sans Symbols"/>
              <a:buChar char="∙"/>
            </a:pPr>
            <a:r>
              <a:rPr lang="en-US" sz="2800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rPr>
              <a:t>2010 Sherrill Hayes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ct val="42016"/>
              <a:buFont typeface="Noto Sans Symbols"/>
              <a:buChar char="∙"/>
            </a:pPr>
            <a:r>
              <a:rPr lang="en-US" sz="2800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rPr>
              <a:t>2011 Venita Lovelace-Chandler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br>
              <a:rPr lang="en-US" sz="2800"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421" name="Google Shape;421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ct val="42016"/>
              <a:buFont typeface="Noto Sans Symbols"/>
              <a:buChar char="∙"/>
            </a:pPr>
            <a:r>
              <a:rPr lang="en-US" sz="2800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rPr>
              <a:t>2012 Larry Cahalin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ct val="42016"/>
              <a:buFont typeface="Noto Sans Symbols"/>
              <a:buChar char="∙"/>
            </a:pPr>
            <a:r>
              <a:rPr lang="en-US" sz="2800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rPr>
              <a:t>2013 Sandra Cassady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ct val="42016"/>
              <a:buFont typeface="Noto Sans Symbols"/>
              <a:buChar char="∙"/>
            </a:pPr>
            <a:r>
              <a:rPr lang="en-US" sz="2800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rPr>
              <a:t>2014 Dianne Jewell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ct val="42016"/>
              <a:buFont typeface="Noto Sans Symbols"/>
              <a:buChar char="∙"/>
            </a:pPr>
            <a:r>
              <a:rPr lang="en-US" sz="2800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rPr>
              <a:t>2015 Ethel Frese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ct val="42016"/>
              <a:buFont typeface="Noto Sans Symbols"/>
              <a:buChar char="∙"/>
            </a:pPr>
            <a:r>
              <a:rPr lang="en-US" sz="2800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rPr>
              <a:t>2016 Julie Ann Starr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ct val="42016"/>
              <a:buFont typeface="Noto Sans Symbols"/>
              <a:buChar char="∙"/>
            </a:pPr>
            <a:r>
              <a:rPr lang="en-US" sz="2800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rPr>
              <a:t>2017 Anne Mejia-Downs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ct val="42016"/>
              <a:buFont typeface="Noto Sans Symbols"/>
              <a:buChar char="∙"/>
            </a:pPr>
            <a:r>
              <a:rPr lang="en-US" sz="2800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rPr>
              <a:t>2018 Sean Collins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ct val="42016"/>
              <a:buFont typeface="Noto Sans Symbols"/>
              <a:buChar char="∙"/>
            </a:pPr>
            <a:r>
              <a:rPr lang="en-US" sz="2800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rPr>
              <a:t>2019 Elizabeth Dean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ct val="42016"/>
              <a:buFont typeface="Noto Sans Symbols"/>
              <a:buChar char="∙"/>
            </a:pPr>
            <a:r>
              <a:rPr lang="en-US" sz="2800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rPr>
              <a:t>2020 Anne Swisher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ct val="42016"/>
              <a:buFont typeface="Noto Sans Symbols"/>
              <a:buChar char="∙"/>
            </a:pPr>
            <a:r>
              <a:rPr lang="en-US" sz="2800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rPr>
              <a:t>2021 Christiane Perme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ct val="42016"/>
              <a:buFont typeface="Noto Sans Symbols"/>
              <a:buChar char="∙"/>
            </a:pPr>
            <a:r>
              <a:rPr lang="en-US" sz="2800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rPr>
              <a:t>2022 Steve Tepper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ct val="42016"/>
              <a:buFont typeface="Noto Sans Symbols"/>
              <a:buChar char="∙"/>
            </a:pPr>
            <a:r>
              <a:rPr lang="en-US" sz="2800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rPr>
              <a:t>2023 Ann Fick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ct val="42016"/>
              <a:buFont typeface="Noto Sans Symbols"/>
              <a:buChar char="∙"/>
            </a:pPr>
            <a:r>
              <a:rPr lang="en-US" sz="2800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rPr>
              <a:t>2024 Alvaro Gurovich</a:t>
            </a:r>
            <a:endParaRPr sz="2800">
              <a:solidFill>
                <a:srgbClr val="4A4A4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A4A"/>
              </a:buClr>
              <a:buSzPct val="42016"/>
              <a:buFont typeface="Noto Sans Symbols"/>
              <a:buChar char="∙"/>
            </a:pPr>
            <a:r>
              <a:rPr lang="en-US">
                <a:solidFill>
                  <a:srgbClr val="4A4A4A"/>
                </a:solidFill>
                <a:latin typeface="Roboto"/>
                <a:ea typeface="Roboto"/>
                <a:cs typeface="Roboto"/>
                <a:sym typeface="Roboto"/>
              </a:rPr>
              <a:t>2025 Rebecca Crouch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42016"/>
              <a:buFont typeface="Noto Sans Symbols"/>
              <a:buChar char="∙"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2026 Dan Malone</a:t>
            </a:r>
            <a:br>
              <a:rPr lang="en-US" sz="2800"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427" name="Google Shape;427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428" name="Google Shape;42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5980" y="-1"/>
            <a:ext cx="12377980" cy="6981459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24"/>
          <p:cNvSpPr/>
          <p:nvPr/>
        </p:nvSpPr>
        <p:spPr>
          <a:xfrm>
            <a:off x="1377863" y="112734"/>
            <a:ext cx="8041709" cy="5899760"/>
          </a:xfrm>
          <a:prstGeom prst="heart">
            <a:avLst/>
          </a:prstGeom>
          <a:gradFill>
            <a:gsLst>
              <a:gs pos="0">
                <a:srgbClr val="474747"/>
              </a:gs>
              <a:gs pos="50000">
                <a:schemeClr val="dk1"/>
              </a:gs>
              <a:gs pos="100000">
                <a:schemeClr val="dk1"/>
              </a:gs>
            </a:gsLst>
            <a:lin ang="5400000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24"/>
          <p:cNvSpPr txBox="1"/>
          <p:nvPr/>
        </p:nvSpPr>
        <p:spPr>
          <a:xfrm>
            <a:off x="4392384" y="4632327"/>
            <a:ext cx="289015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Meryl Cohen…FIRST Linda Crane Lecturer</a:t>
            </a:r>
            <a:endParaRPr/>
          </a:p>
        </p:txBody>
      </p:sp>
      <p:pic>
        <p:nvPicPr>
          <p:cNvPr id="431" name="Google Shape;431;p24" descr="A person wearing a white shirt and smiling at the camera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23013" y="1508126"/>
            <a:ext cx="2107531" cy="3159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437" name="Google Shape;437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438" name="Google Shape;43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5980" y="-1"/>
            <a:ext cx="12377980" cy="6981459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25"/>
          <p:cNvSpPr/>
          <p:nvPr/>
        </p:nvSpPr>
        <p:spPr>
          <a:xfrm>
            <a:off x="1222220" y="159239"/>
            <a:ext cx="8041709" cy="5899760"/>
          </a:xfrm>
          <a:prstGeom prst="heart">
            <a:avLst/>
          </a:prstGeom>
          <a:gradFill>
            <a:gsLst>
              <a:gs pos="0">
                <a:srgbClr val="474747"/>
              </a:gs>
              <a:gs pos="50000">
                <a:schemeClr val="dk1"/>
              </a:gs>
              <a:gs pos="100000">
                <a:schemeClr val="dk1"/>
              </a:gs>
            </a:gsLst>
            <a:lin ang="5400000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25"/>
          <p:cNvSpPr txBox="1"/>
          <p:nvPr/>
        </p:nvSpPr>
        <p:spPr>
          <a:xfrm>
            <a:off x="4261931" y="4003379"/>
            <a:ext cx="28902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Nancy Ciesla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Second Linda Crane Lecturer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1" name="Google Shape;441;p25" descr="A person smiling at camera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3569" y="1122368"/>
            <a:ext cx="2520890" cy="2881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447" name="Google Shape;447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448" name="Google Shape;44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5980" y="-1"/>
            <a:ext cx="12377980" cy="6981459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26"/>
          <p:cNvSpPr/>
          <p:nvPr/>
        </p:nvSpPr>
        <p:spPr>
          <a:xfrm>
            <a:off x="1222220" y="159239"/>
            <a:ext cx="8041709" cy="5899760"/>
          </a:xfrm>
          <a:prstGeom prst="heart">
            <a:avLst/>
          </a:prstGeom>
          <a:gradFill>
            <a:gsLst>
              <a:gs pos="0">
                <a:srgbClr val="474747"/>
              </a:gs>
              <a:gs pos="50000">
                <a:schemeClr val="dk1"/>
              </a:gs>
              <a:gs pos="100000">
                <a:schemeClr val="dk1"/>
              </a:gs>
            </a:gsLst>
            <a:lin ang="5400000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0" name="Google Shape;450;p26" descr="A close-up of a person smil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11174" y="860519"/>
            <a:ext cx="2463800" cy="35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26"/>
          <p:cNvSpPr txBox="1"/>
          <p:nvPr/>
        </p:nvSpPr>
        <p:spPr>
          <a:xfrm>
            <a:off x="4384547" y="4611309"/>
            <a:ext cx="2370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Anne Mejia Downs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Linda Crane Lecturer on Resilience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7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Linda Crane Award Recipients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7" name="Google Shape;457;p27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27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459" name="Google Shape;45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7" descr="A person wearing a black shirt and red bead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3194" y="1720686"/>
            <a:ext cx="2159398" cy="144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7" descr="A close-up of a person smiling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03925" y="2371248"/>
            <a:ext cx="1409700" cy="17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7" descr="A person in a suit and ti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068" y="3367614"/>
            <a:ext cx="1777803" cy="1563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7" descr="A person smiling at the camera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77576" y="5003095"/>
            <a:ext cx="1371600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7" descr="A person wearing a white shirt and smiling at the camera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49176" y="2347607"/>
            <a:ext cx="1409700" cy="211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7" descr="A person wearing glasses and a yellow shir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92980" y="2347607"/>
            <a:ext cx="2110945" cy="1919533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7"/>
          <p:cNvSpPr txBox="1"/>
          <p:nvPr/>
        </p:nvSpPr>
        <p:spPr>
          <a:xfrm flipH="1">
            <a:off x="5861331" y="4267145"/>
            <a:ext cx="1842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2025 Linda Crane</a:t>
            </a:r>
            <a:endParaRPr/>
          </a:p>
        </p:txBody>
      </p:sp>
      <p:pic>
        <p:nvPicPr>
          <p:cNvPr id="468" name="Google Shape;468;p27" descr="A person smiling at camera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96250" y="4802353"/>
            <a:ext cx="1777800" cy="2031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27" descr="A person smiling for the camera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745561" y="2478331"/>
            <a:ext cx="1993900" cy="18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7" descr="A close-up of a person smiling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865450" y="4661576"/>
            <a:ext cx="1409700" cy="202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7" descr="A close-up of a person smiling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666550" y="4723625"/>
            <a:ext cx="1409700" cy="1931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980882" y="3361888"/>
            <a:ext cx="1606683" cy="144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30aa0d83e1_0_8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Ann Swisher and Chris Perme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g330aa0d83e1_0_8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g330aa0d83e1_0_8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480" name="Google Shape;480;g330aa0d83e1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g330aa0d83e1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g330aa0d83e1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4230" y="1913261"/>
            <a:ext cx="3624274" cy="4832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7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3"/>
              <a:buFont typeface="Calibri"/>
              <a:buNone/>
            </a:pPr>
            <a:r>
              <a:rPr lang="en-US" sz="3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Linda Crane Lecture: Ellen Hillegass </a:t>
            </a:r>
            <a:br>
              <a:rPr lang="en-US" sz="3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with Dianne Jewell and Ethel Frese</a:t>
            </a:r>
            <a:endParaRPr sz="3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8" name="Google Shape;488;p67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67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490" name="Google Shape;490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67" descr="A group of women posing for a phot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2">
            <a:off x="3723938" y="2382240"/>
            <a:ext cx="4971974" cy="5344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28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28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499" name="Google Shape;49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Academy Merit Award Recipients</a:t>
            </a:r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body" idx="1"/>
          </p:nvPr>
        </p:nvSpPr>
        <p:spPr>
          <a:xfrm>
            <a:off x="1953017" y="1960562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60060"/>
              <a:buFont typeface="Noto Sans Symbols"/>
              <a:buChar char="∙"/>
            </a:pPr>
            <a:r>
              <a:rPr lang="en-US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2025 Angela Campbell</a:t>
            </a:r>
            <a:endParaRPr sz="18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2024 Jennifer Sharp &amp; John Connell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2023 Ashley Poole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2022 Morgan Johanson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2021 Chris Wells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2020 Joe Adler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2019 Richard Gach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2018 Chris Wells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2017 Pam Bartlo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2016 Kristin Lefebvre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2015 Ann Fick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2014 Dawn Stackowicz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2013 Christine Wilson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2011 Ethel Frese, Bobby Belarmino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2010 Anne Swisher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2009 Dan Malone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2008 Jane Eason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2007 Alexandra Sciaky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2006 Dianne Jewell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2005 Mike LaMothe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body" idx="2"/>
          </p:nvPr>
        </p:nvSpPr>
        <p:spPr>
          <a:xfrm>
            <a:off x="6547981" y="1833429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2003 H. Steven Sadowsky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2002 Tamara Burlis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2001 Tanya LaPier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2000 June Marble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1999 Jane Wetzel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1998 Steve Tepper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1997 Sue Mihans, Alexandra Sciaky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1996 Susan Butler-McNamara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1995 Sandra Cassady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1994 Bill Temes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1993 Larry Cahalin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1992 Catherine Certo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1991 Ellen Hillegass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1990 Joanne Watchie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1989 Linda Crane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1988 Donna Frownfelter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1987 Bob Huhn, Marcia Pearl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1985 Cynthia Zadai, Ray Blessey, 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         Pam Caitlin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1984 Colleen Kigin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0060"/>
              <a:buFont typeface="Noto Sans Symbols"/>
              <a:buChar char="∙"/>
            </a:pPr>
            <a:r>
              <a:rPr lang="en-US" sz="1800">
                <a:latin typeface="Times New Roman"/>
                <a:ea typeface="Times New Roman"/>
                <a:cs typeface="Times New Roman"/>
                <a:sym typeface="Times New Roman"/>
              </a:rPr>
              <a:t>1983 Scot Irwin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4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4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30" name="Google Shape;13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4"/>
          <p:cNvSpPr txBox="1"/>
          <p:nvPr/>
        </p:nvSpPr>
        <p:spPr>
          <a:xfrm>
            <a:off x="731519" y="852388"/>
            <a:ext cx="1072896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PRESIDENTS OF THE CARDIOPULMONARY SECTION FROM 1975 THROUGH 1990:  SCOT IRWIN, BOB HUHN, COLLEEN KIGIN,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CATHY CERTO, DONNA FROWNFELTER</a:t>
            </a:r>
            <a:endParaRPr/>
          </a:p>
        </p:txBody>
      </p:sp>
      <p:pic>
        <p:nvPicPr>
          <p:cNvPr id="133" name="Google Shape;133;p4" descr="A group of people posing for a phot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4320" y="2367324"/>
            <a:ext cx="4824740" cy="4537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29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29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510" name="Google Shape;51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Academy Mentor Award</a:t>
            </a:r>
            <a:endParaRPr/>
          </a:p>
        </p:txBody>
      </p:sp>
      <p:sp>
        <p:nvSpPr>
          <p:cNvPr id="513" name="Google Shape;513;p29"/>
          <p:cNvSpPr txBox="1"/>
          <p:nvPr/>
        </p:nvSpPr>
        <p:spPr>
          <a:xfrm>
            <a:off x="4283901" y="1411718"/>
            <a:ext cx="6538586" cy="5632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2025 Stephanie Kostsuca</a:t>
            </a:r>
            <a:endParaRPr sz="18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2024 Bryan Lohse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2023 Traci Betts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2022 Melissa Bednarek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2022 Kathy Lee Bishop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2021 Meryl Cohen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2020 John Lowman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2019 Michael Shoemaker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2018 Gail Huber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2017 Alex Sciaky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2016 Paul Ricard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2015 Christiane Perme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2014 Neeti Pathare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2013 Rebecca Crouch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2011 Dianne Jewell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2010 Annie Downs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2009 Donna Frownfelter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2008 Colleen Kigin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2007 David Nelson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30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2" y="115093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30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520" name="Google Shape;520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30"/>
          <p:cNvSpPr txBox="1"/>
          <p:nvPr/>
        </p:nvSpPr>
        <p:spPr>
          <a:xfrm>
            <a:off x="2661501" y="1720686"/>
            <a:ext cx="7089732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2022 Mary J. Sinott, PT, DPT, MEd, FAPTA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2022 Lisa D. VanHoose, PT, MSPT, PhD, MPH, FAPTA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2021 Lawrence P. Cahalin, PT, PhD, FAPTA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2021 Nancy Ciesla, PT, DPT, FAPTA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2019 Julie Ann Starr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2018 Ethel Frese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2016 Steve Tepper, Anne Swisher, Patricia Hageman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2014 Meryl I. Cohen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2012 Ellen Hillegass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2008 Colleen Kigin, Elizabeth Protas, Jane K. Sweeney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2007 Charles Cicone, Claire Peel, Lucinda Pfalzer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2003 Catherine Certo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2001 Cynthia Zadai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    1990 Marilyn Moffat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30"/>
          <p:cNvSpPr txBox="1">
            <a:spLocks noGrp="1"/>
          </p:cNvSpPr>
          <p:nvPr>
            <p:ph type="title"/>
          </p:nvPr>
        </p:nvSpPr>
        <p:spPr>
          <a:xfrm>
            <a:off x="838200" y="629551"/>
            <a:ext cx="10515600" cy="1355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lang="en-US" sz="4400" b="1">
                <a:latin typeface="Times New Roman"/>
                <a:ea typeface="Times New Roman"/>
                <a:cs typeface="Times New Roman"/>
                <a:sym typeface="Times New Roman"/>
              </a:rPr>
              <a:t>APTA Catherine Worthingham Fellows</a:t>
            </a:r>
            <a:br>
              <a:rPr lang="en-US" sz="4400"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31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31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530" name="Google Shape;530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Lucy Blair Award Recipients</a:t>
            </a:r>
            <a:endParaRPr/>
          </a:p>
        </p:txBody>
      </p:sp>
      <p:sp>
        <p:nvSpPr>
          <p:cNvPr id="533" name="Google Shape;533;p31"/>
          <p:cNvSpPr txBox="1"/>
          <p:nvPr/>
        </p:nvSpPr>
        <p:spPr>
          <a:xfrm>
            <a:off x="2605414" y="1816274"/>
            <a:ext cx="7408678" cy="480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2022 Angela Campbell PT, DPT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2022 Holly Clynch, PT DPT, MA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2022 Ann Fick, PT, DPT, MS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2021 John D. Heick, PT, DPT, PhD 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2021 Marilyn E. Miller, PT, PhD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2021 George Stephen Morris, PT, PhD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2021 Michael James Shoemaker, PT, DPT, PhD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2019 Ethel Frese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2016 George Coggeshall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2013 Steve Tepper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2007 Dianne Jewell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1999 Patricia McAdoo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1996 Catherine Certo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1994 Scot Irwin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1992 Linda Crane, Cynthia Zadai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∙"/>
            </a:pPr>
            <a:r>
              <a:rPr lang="en-U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1983 Colleen Kigin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2d5d49a2f6_0_1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2022 Angela Campbell and Ann Fick received Lucy Blair Award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g32d5d49a2f6_0_1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g32d5d49a2f6_0_1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541" name="Google Shape;541;g32d5d49a2f6_0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g32d5d49a2f6_0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g32d5d49a2f6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4500" y="2251375"/>
            <a:ext cx="5186075" cy="380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4"/>
          <p:cNvSpPr txBox="1">
            <a:spLocks noGrp="1"/>
          </p:cNvSpPr>
          <p:nvPr>
            <p:ph type="title"/>
          </p:nvPr>
        </p:nvSpPr>
        <p:spPr>
          <a:xfrm>
            <a:off x="1125949" y="433399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Celebrating 50 Years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9" name="Google Shape;549;p34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34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551" name="Google Shape;55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34"/>
          <p:cNvSpPr txBox="1"/>
          <p:nvPr/>
        </p:nvSpPr>
        <p:spPr>
          <a:xfrm>
            <a:off x="2786734" y="5746501"/>
            <a:ext cx="7388398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2017: Ellen Hillegass and Steve Tepper  in KENYA teaching at Kenyatta Institute</a:t>
            </a:r>
            <a:endParaRPr/>
          </a:p>
        </p:txBody>
      </p:sp>
      <p:sp>
        <p:nvSpPr>
          <p:cNvPr id="554" name="Google Shape;554;p34"/>
          <p:cNvSpPr txBox="1"/>
          <p:nvPr/>
        </p:nvSpPr>
        <p:spPr>
          <a:xfrm>
            <a:off x="898953" y="1652781"/>
            <a:ext cx="105156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Teaching Cardiopulmonary In Other Countries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5"/>
          <p:cNvSpPr txBox="1">
            <a:spLocks noGrp="1"/>
          </p:cNvSpPr>
          <p:nvPr>
            <p:ph type="title"/>
          </p:nvPr>
        </p:nvSpPr>
        <p:spPr>
          <a:xfrm>
            <a:off x="1125949" y="433399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Celebrating 50 Years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0" name="Google Shape;560;p35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35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562" name="Google Shape;562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5" descr="A person and person standing in front of a palm tre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7566" y="948267"/>
            <a:ext cx="6858621" cy="4572414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35"/>
          <p:cNvSpPr txBox="1"/>
          <p:nvPr/>
        </p:nvSpPr>
        <p:spPr>
          <a:xfrm>
            <a:off x="2786734" y="5746501"/>
            <a:ext cx="7388398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2017: Ellen Hillegass and Steve Tepper  in KENYA teaching at Kenyatta Institute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36"/>
          <p:cNvSpPr txBox="1">
            <a:spLocks noGrp="1"/>
          </p:cNvSpPr>
          <p:nvPr>
            <p:ph type="title"/>
          </p:nvPr>
        </p:nvSpPr>
        <p:spPr>
          <a:xfrm>
            <a:off x="1125949" y="433399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Celebrating 50 Years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1" name="Google Shape;571;p36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36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573" name="Google Shape;573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36" descr="A group of people standing around a tabl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46210" y="722447"/>
            <a:ext cx="7299578" cy="4866385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36"/>
          <p:cNvSpPr txBox="1"/>
          <p:nvPr/>
        </p:nvSpPr>
        <p:spPr>
          <a:xfrm>
            <a:off x="2074769" y="5596424"/>
            <a:ext cx="8263197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Steve Tepper and Ellen Hillegass providing BP cuffs and pulse oximeters to the Kenyatta Institute from the Jackson Clinics 2017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37"/>
          <p:cNvSpPr txBox="1">
            <a:spLocks noGrp="1"/>
          </p:cNvSpPr>
          <p:nvPr>
            <p:ph type="title"/>
          </p:nvPr>
        </p:nvSpPr>
        <p:spPr>
          <a:xfrm>
            <a:off x="1125949" y="433399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Celebrating 50 Years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2" name="Google Shape;582;p37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37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584" name="Google Shape;584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37" descr="A group of people posing for a phot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41692" y="838200"/>
            <a:ext cx="7772400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37"/>
          <p:cNvSpPr txBox="1"/>
          <p:nvPr/>
        </p:nvSpPr>
        <p:spPr>
          <a:xfrm>
            <a:off x="2398643" y="5967209"/>
            <a:ext cx="777239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Steve Tepper and Ellen Hillegass taught the Bachelors Students at Kenyatta Institute in Kenya in 2017.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38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Treasurers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3" name="Google Shape;593;p38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38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595" name="Google Shape;595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38" descr="A group of people posing for a phot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7000" y="85725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0"/>
          <p:cNvSpPr txBox="1">
            <a:spLocks noGrp="1"/>
          </p:cNvSpPr>
          <p:nvPr>
            <p:ph type="title"/>
          </p:nvPr>
        </p:nvSpPr>
        <p:spPr>
          <a:xfrm>
            <a:off x="1264400" y="5905025"/>
            <a:ext cx="100488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3"/>
              <a:buFont typeface="Calibri"/>
              <a:buNone/>
            </a:pPr>
            <a:r>
              <a:rPr lang="en-US" sz="3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The FAB FOUR: Heidi Tymkew, Ann Fick, </a:t>
            </a:r>
            <a:br>
              <a:rPr lang="en-US" sz="3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Ethel Frese, Tammy Burlis</a:t>
            </a:r>
            <a:endParaRPr sz="3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3" name="Google Shape;603;p40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40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605" name="Google Shape;605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40" descr="A group of women sitting at a tabl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98643" y="722447"/>
            <a:ext cx="7318712" cy="4943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139" name="Google Shape;139;p7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40" name="Google Shape;140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5980" y="-1"/>
            <a:ext cx="12377980" cy="698145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70"/>
          <p:cNvSpPr/>
          <p:nvPr/>
        </p:nvSpPr>
        <p:spPr>
          <a:xfrm>
            <a:off x="1222220" y="159239"/>
            <a:ext cx="8041709" cy="5899760"/>
          </a:xfrm>
          <a:prstGeom prst="heart">
            <a:avLst/>
          </a:prstGeom>
          <a:gradFill>
            <a:gsLst>
              <a:gs pos="0">
                <a:srgbClr val="474747"/>
              </a:gs>
              <a:gs pos="50000">
                <a:schemeClr val="dk1"/>
              </a:gs>
              <a:gs pos="100000">
                <a:schemeClr val="dk1"/>
              </a:gs>
            </a:gsLst>
            <a:lin ang="5400000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70"/>
          <p:cNvSpPr txBox="1"/>
          <p:nvPr/>
        </p:nvSpPr>
        <p:spPr>
          <a:xfrm>
            <a:off x="4125627" y="4673876"/>
            <a:ext cx="2890157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Colleen Kigin: 3</a:t>
            </a:r>
            <a:r>
              <a:rPr lang="en-US" sz="2800" baseline="30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President</a:t>
            </a:r>
            <a:endParaRPr/>
          </a:p>
        </p:txBody>
      </p:sp>
      <p:pic>
        <p:nvPicPr>
          <p:cNvPr id="143" name="Google Shape;143;p70" descr="A person smiling with a yellow ros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7858" y="1174544"/>
            <a:ext cx="3106950" cy="3252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1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First Annual Conference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3" name="Google Shape;613;p41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41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615" name="Google Shape;615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41"/>
          <p:cNvSpPr txBox="1"/>
          <p:nvPr/>
        </p:nvSpPr>
        <p:spPr>
          <a:xfrm>
            <a:off x="1876926" y="2644170"/>
            <a:ext cx="832585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First Annual Conference which took place September 2023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 Atlanta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2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First Annual Conference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42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42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625" name="Google Shape;625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42" descr="A group of women sitting at a tabl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5753" y="1789757"/>
            <a:ext cx="3993243" cy="4714536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42"/>
          <p:cNvSpPr txBox="1"/>
          <p:nvPr/>
        </p:nvSpPr>
        <p:spPr>
          <a:xfrm>
            <a:off x="7766106" y="2056075"/>
            <a:ext cx="4138143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First Annual Conference which took place September 2023 in Atlanta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Conference Committee Members: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Jenny Sharp, Rebecca Gage, Morgan Johanson with President Angela Campbell and Ashley Parish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2fbc8de83e_0_40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Conference Committee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4" name="Google Shape;634;g32fbc8de83e_0_40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g32fbc8de83e_0_40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636" name="Google Shape;636;g32fbc8de83e_0_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g32fbc8de83e_0_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g32fbc8de83e_0_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1043" y="1873236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43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First Annual Conference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p43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43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646" name="Google Shape;646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43" descr="Two women standing in front of a scree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16730" y="1720686"/>
            <a:ext cx="5689600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43"/>
          <p:cNvSpPr txBox="1"/>
          <p:nvPr/>
        </p:nvSpPr>
        <p:spPr>
          <a:xfrm>
            <a:off x="3865688" y="6135553"/>
            <a:ext cx="632671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 Hoekstra and Christa Bauer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32d5d49a2f6_0_67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Calibri"/>
              <a:buNone/>
            </a:pPr>
            <a:r>
              <a:rPr lang="en-US" sz="39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Matt Bowman and Pam Bartlo</a:t>
            </a:r>
            <a:endParaRPr sz="39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5" name="Google Shape;655;g32d5d49a2f6_0_67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g32d5d49a2f6_0_67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657" name="Google Shape;657;g32d5d49a2f6_0_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g32d5d49a2f6_0_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g32d5d49a2f6_0_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0168" y="1823886"/>
            <a:ext cx="4832363" cy="4832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32d5d49a2f6_0_82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John Connell: Education Chair/Annual Conference Chair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5" name="Google Shape;665;g32d5d49a2f6_0_82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g32d5d49a2f6_0_82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667" name="Google Shape;667;g32d5d49a2f6_0_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g32d5d49a2f6_0_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g32d5d49a2f6_0_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0738" y="2776653"/>
            <a:ext cx="4594275" cy="388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32bd59b927e_1_42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" name="Google Shape;675;g32bd59b927e_1_42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g32bd59b927e_1_42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677" name="Google Shape;677;g32bd59b927e_1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g32bd59b927e_1_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g32bd59b927e_1_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4230" y="1720836"/>
            <a:ext cx="3624274" cy="4832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32d5d49a2f6_0_59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Calibri"/>
              <a:buNone/>
            </a:pPr>
            <a:r>
              <a:rPr lang="en-US" sz="4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Katelyn Whitlock</a:t>
            </a:r>
            <a:endParaRPr sz="48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5" name="Google Shape;685;g32d5d49a2f6_0_59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g32d5d49a2f6_0_59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687" name="Google Shape;687;g32d5d49a2f6_0_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g32d5d49a2f6_0_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g32d5d49a2f6_0_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9280" y="2158986"/>
            <a:ext cx="3624274" cy="4832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44"/>
          <p:cNvSpPr txBox="1">
            <a:spLocks noGrp="1"/>
          </p:cNvSpPr>
          <p:nvPr>
            <p:ph type="title"/>
          </p:nvPr>
        </p:nvSpPr>
        <p:spPr>
          <a:xfrm>
            <a:off x="838199" y="2434725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Second Annual Conference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5" name="Google Shape;695;p44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44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697" name="Google Shape;697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32fbc8de83e_0_74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Calibri"/>
              <a:buNone/>
            </a:pPr>
            <a:r>
              <a:rPr lang="en-US" sz="45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John Connell: Conference Chair</a:t>
            </a:r>
            <a:endParaRPr sz="45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4" name="Google Shape;704;g32fbc8de83e_0_74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g32fbc8de83e_0_74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706" name="Google Shape;706;g32fbc8de83e_0_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g32fbc8de83e_0_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g32fbc8de83e_0_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5730" y="1913261"/>
            <a:ext cx="3624274" cy="4832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2f962bf391_0_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149" name="Google Shape;149;g32f962bf391_0_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50" name="Google Shape;150;g32f962bf39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5980" y="-1"/>
            <a:ext cx="12377980" cy="698145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32f962bf391_0_0"/>
          <p:cNvSpPr/>
          <p:nvPr/>
        </p:nvSpPr>
        <p:spPr>
          <a:xfrm>
            <a:off x="1222220" y="159239"/>
            <a:ext cx="8041800" cy="5899800"/>
          </a:xfrm>
          <a:prstGeom prst="heart">
            <a:avLst/>
          </a:prstGeom>
          <a:gradFill>
            <a:gsLst>
              <a:gs pos="0">
                <a:srgbClr val="474747"/>
              </a:gs>
              <a:gs pos="50000">
                <a:schemeClr val="dk1"/>
              </a:gs>
              <a:gs pos="100000">
                <a:schemeClr val="dk1"/>
              </a:gs>
            </a:gsLst>
            <a:lin ang="5400012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g32f962bf391_0_0"/>
          <p:cNvSpPr txBox="1"/>
          <p:nvPr/>
        </p:nvSpPr>
        <p:spPr>
          <a:xfrm>
            <a:off x="3943777" y="4686876"/>
            <a:ext cx="2890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Cathy Certo: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5th President </a:t>
            </a:r>
            <a:endParaRPr/>
          </a:p>
        </p:txBody>
      </p:sp>
      <p:pic>
        <p:nvPicPr>
          <p:cNvPr id="153" name="Google Shape;153;g32f962bf391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2811" y="1479550"/>
            <a:ext cx="3080600" cy="270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32fbc8de83e_0_48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Calibri"/>
              <a:buNone/>
            </a:pPr>
            <a:r>
              <a:rPr lang="en-US" sz="4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Sean Lowers and Karlyn Green</a:t>
            </a:r>
            <a:endParaRPr sz="4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4" name="Google Shape;714;g32fbc8de83e_0_48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g32fbc8de83e_0_48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716" name="Google Shape;716;g32fbc8de83e_0_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g32fbc8de83e_0_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g32fbc8de83e_0_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1043" y="1873236"/>
            <a:ext cx="6443152" cy="4832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2fbc8de83e_0_65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4" name="Google Shape;724;g32fbc8de83e_0_65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g32fbc8de83e_0_65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726" name="Google Shape;726;g32fbc8de83e_0_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g32fbc8de83e_0_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g32fbc8de83e_0_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1043" y="1873236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32d5d49a2f6_0_106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Calibri"/>
              <a:buNone/>
            </a:pPr>
            <a:r>
              <a:rPr lang="en-US" sz="37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Pam Bartlo, Talia Pollok, Julie Skrzat</a:t>
            </a:r>
            <a:endParaRPr sz="37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4" name="Google Shape;734;g32d5d49a2f6_0_106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g32d5d49a2f6_0_106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736" name="Google Shape;736;g32d5d49a2f6_0_1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g32d5d49a2f6_0_1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g32d5d49a2f6_0_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1043" y="1873236"/>
            <a:ext cx="6443151" cy="4832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49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Calibri"/>
              <a:buNone/>
            </a:pPr>
            <a:r>
              <a:rPr lang="en-US" sz="4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New Keynote Award at  Annual Conference</a:t>
            </a:r>
            <a:endParaRPr sz="4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4" name="Google Shape;744;p49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49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746" name="Google Shape;746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3805" y="2367786"/>
            <a:ext cx="3624385" cy="4832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80266" y="1720686"/>
            <a:ext cx="2333870" cy="3111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32fbc8de83e_0_211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Calibri"/>
              <a:buNone/>
            </a:pPr>
            <a:r>
              <a:rPr lang="en-US" sz="41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Traci Betts and Brooke Wilson</a:t>
            </a:r>
            <a:endParaRPr sz="41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5" name="Google Shape;755;g32fbc8de83e_0_211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g32fbc8de83e_0_211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757" name="Google Shape;757;g32fbc8de83e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g32fbc8de83e_0_2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g32fbc8de83e_0_2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6043" y="2173636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32fbc8de83e_0_236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Calibri"/>
              <a:buNone/>
            </a:pPr>
            <a:r>
              <a:rPr lang="en-US" sz="33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Second Annual Conference: Conference Committee</a:t>
            </a:r>
            <a:endParaRPr sz="33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5" name="Google Shape;765;g32fbc8de83e_0_236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g32fbc8de83e_0_236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767" name="Google Shape;767;g32fbc8de83e_0_2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g32fbc8de83e_0_2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g32fbc8de83e_0_2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74418" y="1818661"/>
            <a:ext cx="6443150" cy="4832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32fbc8de83e_0_171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5" name="Google Shape;775;g32fbc8de83e_0_171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g32fbc8de83e_0_171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777" name="Google Shape;777;g32fbc8de83e_0_1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g32fbc8de83e_0_1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g32fbc8de83e_0_1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8368" y="1720836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32fbc8de83e_0_179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Mike Puthoff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5" name="Google Shape;785;g32fbc8de83e_0_179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g32fbc8de83e_0_179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787" name="Google Shape;787;g32fbc8de83e_0_1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g32fbc8de83e_0_1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g32fbc8de83e_0_1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1043" y="1873236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32fbc8de83e_0_187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Calibri"/>
              <a:buNone/>
            </a:pPr>
            <a:r>
              <a:rPr lang="en-US" sz="31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Second Annual Conference: Traci Betts and Haley Bento</a:t>
            </a:r>
            <a:endParaRPr sz="31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5" name="Google Shape;795;g32fbc8de83e_0_187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g32fbc8de83e_0_187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797" name="Google Shape;797;g32fbc8de83e_0_1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g32fbc8de83e_0_1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g32fbc8de83e_0_1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8768" y="1813586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2fbc8de83e_0_163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5" name="Google Shape;805;g32fbc8de83e_0_163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g32fbc8de83e_0_163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807" name="Google Shape;807;g32fbc8de83e_0_1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g32fbc8de83e_0_1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g32fbc8de83e_0_1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1043" y="1873236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159" name="Google Shape;159;p6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60" name="Google Shape;160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5980" y="-1"/>
            <a:ext cx="12377980" cy="698145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68"/>
          <p:cNvSpPr/>
          <p:nvPr/>
        </p:nvSpPr>
        <p:spPr>
          <a:xfrm>
            <a:off x="1377863" y="112734"/>
            <a:ext cx="8041709" cy="5899760"/>
          </a:xfrm>
          <a:prstGeom prst="heart">
            <a:avLst/>
          </a:prstGeom>
          <a:gradFill>
            <a:gsLst>
              <a:gs pos="0">
                <a:srgbClr val="474747"/>
              </a:gs>
              <a:gs pos="50000">
                <a:schemeClr val="dk1"/>
              </a:gs>
              <a:gs pos="100000">
                <a:schemeClr val="dk1"/>
              </a:gs>
            </a:gsLst>
            <a:lin ang="5400000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68" descr="A person wearing a black shirt and red bead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96434" y="1600200"/>
            <a:ext cx="4482021" cy="298982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68"/>
          <p:cNvSpPr txBox="1"/>
          <p:nvPr/>
        </p:nvSpPr>
        <p:spPr>
          <a:xfrm>
            <a:off x="4068871" y="4703544"/>
            <a:ext cx="39832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Steve Tepper: Past President of Cardiopulmonary Section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32fbc8de83e_0_195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5" name="Google Shape;815;g32fbc8de83e_0_195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g32fbc8de83e_0_195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817" name="Google Shape;817;g32fbc8de83e_0_1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g32fbc8de83e_0_1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g32fbc8de83e_0_1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7993" y="1909611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45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Residencies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5" name="Google Shape;825;p45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45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827" name="Google Shape;827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45"/>
          <p:cNvSpPr txBox="1"/>
          <p:nvPr/>
        </p:nvSpPr>
        <p:spPr>
          <a:xfrm>
            <a:off x="2683975" y="1720675"/>
            <a:ext cx="8531700" cy="40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Duke University, Durham, NC: First CVP Residency</a:t>
            </a:r>
            <a:endParaRPr sz="2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 Arbor VA, Ann Arbor, MI</a:t>
            </a:r>
            <a:endParaRPr sz="2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Brigham Womens,  Boston MA</a:t>
            </a:r>
            <a:endParaRPr sz="2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Madison VA, Madison WI</a:t>
            </a:r>
            <a:endParaRPr sz="2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Mercer/Piedmont Hospital, Atlanta, GA</a:t>
            </a:r>
            <a:endParaRPr sz="2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 Southwestern, Dallas, GA</a:t>
            </a:r>
            <a:endParaRPr sz="2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of Miami, Miami FL</a:t>
            </a:r>
            <a:endParaRPr sz="2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of Michigan, Ann Arbor MI</a:t>
            </a:r>
            <a:endParaRPr sz="2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Ohio State University, Columbus, OH</a:t>
            </a:r>
            <a:endParaRPr sz="2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of Utah, Salt Lake, UT</a:t>
            </a:r>
            <a:endParaRPr sz="2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Cedars-Sinai, Los Angeles, CA</a:t>
            </a:r>
            <a:endParaRPr sz="2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Cincinnati VA, Cincinnati, OH</a:t>
            </a:r>
            <a:endParaRPr sz="2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 Louis VA and Maryville College, St Louis, MO</a:t>
            </a:r>
            <a:endParaRPr sz="2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West Virginia University</a:t>
            </a:r>
            <a:endParaRPr sz="2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2fbc8de83e_0_203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Calibri"/>
              <a:buNone/>
            </a:pPr>
            <a:r>
              <a:rPr lang="en-US" sz="4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Residency Case Studies</a:t>
            </a:r>
            <a:endParaRPr sz="48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5" name="Google Shape;835;g32fbc8de83e_0_203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g32fbc8de83e_0_203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837" name="Google Shape;837;g32fbc8de83e_0_2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g32fbc8de83e_0_2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g32fbc8de83e_0_2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5413" y="1913250"/>
            <a:ext cx="5161925" cy="483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32f962bf391_0_33"/>
          <p:cNvSpPr txBox="1">
            <a:spLocks noGrp="1"/>
          </p:cNvSpPr>
          <p:nvPr>
            <p:ph type="title"/>
          </p:nvPr>
        </p:nvSpPr>
        <p:spPr>
          <a:xfrm>
            <a:off x="838189" y="3222524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Our Members Throughout the Years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5" name="Google Shape;845;g32f962bf391_0_33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g32f962bf391_0_33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847" name="Google Shape;847;g32f962bf391_0_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g32f962bf391_0_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46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Calibri"/>
              <a:buNone/>
            </a:pPr>
            <a:r>
              <a:rPr lang="en-US" sz="37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Ethel Frese and Rebecca Crouch</a:t>
            </a:r>
            <a:endParaRPr sz="37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4" name="Google Shape;854;p46"/>
          <p:cNvPicPr preferRelativeResize="0"/>
          <p:nvPr/>
        </p:nvPicPr>
        <p:blipFill rotWithShape="1">
          <a:blip r:embed="rId3">
            <a:alphaModFix/>
          </a:blip>
          <a:srcRect r="33028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46"/>
          <p:cNvSpPr txBox="1"/>
          <p:nvPr/>
        </p:nvSpPr>
        <p:spPr>
          <a:xfrm>
            <a:off x="287751" y="6385584"/>
            <a:ext cx="2001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856" name="Google Shape;856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Google Shape;85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1043" y="1873086"/>
            <a:ext cx="6443356" cy="4832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32bd59b927e_1_6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Calibri"/>
              <a:buNone/>
            </a:pPr>
            <a:r>
              <a:rPr lang="en-US" sz="3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Angela Campbell, Nancy Smith, Morgan Johanson, Sagan Everett, Pam Bartlo</a:t>
            </a:r>
            <a:endParaRPr sz="3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4" name="Google Shape;864;g32bd59b927e_1_6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865" name="Google Shape;865;g32bd59b927e_1_6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866" name="Google Shape;866;g32bd59b927e_1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g32bd59b927e_1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g32bd59b927e_1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29843" y="1913261"/>
            <a:ext cx="6443151" cy="4832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32bd59b927e_1_15"/>
          <p:cNvSpPr txBox="1">
            <a:spLocks noGrp="1"/>
          </p:cNvSpPr>
          <p:nvPr>
            <p:ph type="title"/>
          </p:nvPr>
        </p:nvSpPr>
        <p:spPr>
          <a:xfrm>
            <a:off x="648101" y="113578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Calibri"/>
              <a:buNone/>
            </a:pPr>
            <a:r>
              <a:rPr lang="en-US" sz="3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Pam Bartlo and Dawn Stachawicz</a:t>
            </a:r>
            <a:endParaRPr sz="38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4" name="Google Shape;874;g32bd59b927e_1_15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g32bd59b927e_1_15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876" name="Google Shape;876;g32bd59b927e_1_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g32bd59b927e_1_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g32bd59b927e_1_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5130" y="2359886"/>
            <a:ext cx="4341577" cy="4832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32bd59b927e_1_24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Calibri"/>
              <a:buNone/>
            </a:pPr>
            <a:r>
              <a:rPr lang="en-US" sz="33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Paul Ricard and Pam Bartlo</a:t>
            </a:r>
            <a:endParaRPr sz="33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4" name="Google Shape;884;g32bd59b927e_1_24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g32bd59b927e_1_24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886" name="Google Shape;886;g32bd59b927e_1_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g32bd59b927e_1_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g32bd59b927e_1_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3243" y="2142061"/>
            <a:ext cx="3624273" cy="4832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32d5d49a2f6_0_19"/>
          <p:cNvSpPr txBox="1">
            <a:spLocks noGrp="1"/>
          </p:cNvSpPr>
          <p:nvPr>
            <p:ph type="title"/>
          </p:nvPr>
        </p:nvSpPr>
        <p:spPr>
          <a:xfrm>
            <a:off x="739039" y="1370299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Calibri"/>
              <a:buNone/>
            </a:pPr>
            <a:r>
              <a:rPr lang="en-US" sz="32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Dan Malone and Ethel Frese</a:t>
            </a:r>
            <a:endParaRPr sz="32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4" name="Google Shape;894;g32d5d49a2f6_0_19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g32d5d49a2f6_0_19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896" name="Google Shape;896;g32d5d49a2f6_0_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g32d5d49a2f6_0_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g32d5d49a2f6_0_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29843" y="2681136"/>
            <a:ext cx="6443151" cy="4832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32fbc8de83e_0_8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4" name="Google Shape;904;g32fbc8de83e_0_8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g32fbc8de83e_0_8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906" name="Google Shape;906;g32fbc8de83e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g32fbc8de83e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g32fbc8de83e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1043" y="1873236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2f962bf391_0_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169" name="Google Shape;169;g32f962bf391_0_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70" name="Google Shape;170;g32f962bf391_0_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5980" y="-1"/>
            <a:ext cx="12377980" cy="698145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g32f962bf391_0_19"/>
          <p:cNvSpPr/>
          <p:nvPr/>
        </p:nvSpPr>
        <p:spPr>
          <a:xfrm>
            <a:off x="1222220" y="159239"/>
            <a:ext cx="8041800" cy="5899800"/>
          </a:xfrm>
          <a:prstGeom prst="heart">
            <a:avLst/>
          </a:prstGeom>
          <a:gradFill>
            <a:gsLst>
              <a:gs pos="0">
                <a:srgbClr val="474747"/>
              </a:gs>
              <a:gs pos="50000">
                <a:schemeClr val="dk1"/>
              </a:gs>
              <a:gs pos="100000">
                <a:schemeClr val="dk1"/>
              </a:gs>
            </a:gsLst>
            <a:lin ang="5400012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32f962bf391_0_19"/>
          <p:cNvSpPr txBox="1"/>
          <p:nvPr/>
        </p:nvSpPr>
        <p:spPr>
          <a:xfrm>
            <a:off x="3943777" y="4686876"/>
            <a:ext cx="2890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Dianne Jewell: 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8th President </a:t>
            </a:r>
            <a:endParaRPr/>
          </a:p>
        </p:txBody>
      </p:sp>
      <p:pic>
        <p:nvPicPr>
          <p:cNvPr id="173" name="Google Shape;173;g32f962bf391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2963" y="1241175"/>
            <a:ext cx="2400300" cy="30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2d5d49a2f6_0_27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Calibri"/>
              <a:buNone/>
            </a:pPr>
            <a:r>
              <a:rPr lang="en-US" sz="3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Angela Campbell and Dan Malone</a:t>
            </a:r>
            <a:endParaRPr sz="38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4" name="Google Shape;914;g32d5d49a2f6_0_27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g32d5d49a2f6_0_27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916" name="Google Shape;916;g32d5d49a2f6_0_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g32d5d49a2f6_0_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g32d5d49a2f6_0_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6293" y="2665536"/>
            <a:ext cx="6443151" cy="4832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32d5d49a2f6_0_43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Calibri"/>
              <a:buNone/>
            </a:pPr>
            <a:r>
              <a:rPr lang="en-US" sz="37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Rachel Pata, Pam Bartlo, Julie Skrzat</a:t>
            </a:r>
            <a:endParaRPr sz="37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4" name="Google Shape;924;g32d5d49a2f6_0_43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925" name="Google Shape;925;g32d5d49a2f6_0_43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926" name="Google Shape;926;g32d5d49a2f6_0_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g32d5d49a2f6_0_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g32d5d49a2f6_0_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46788" y="2175602"/>
            <a:ext cx="4022173" cy="5362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32d5d49a2f6_0_90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Calibri"/>
              <a:buNone/>
            </a:pPr>
            <a:r>
              <a:rPr lang="en-US" sz="45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Our Executive Director: Edward Mathis</a:t>
            </a:r>
            <a:endParaRPr sz="45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4" name="Google Shape;934;g32d5d49a2f6_0_90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935" name="Google Shape;935;g32d5d49a2f6_0_90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936" name="Google Shape;936;g32d5d49a2f6_0_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g32d5d49a2f6_0_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g32d5d49a2f6_0_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53993" y="2744611"/>
            <a:ext cx="4904759" cy="4832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32d5d49a2f6_0_98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Calibri"/>
              <a:buNone/>
            </a:pPr>
            <a:r>
              <a:rPr lang="en-US" sz="37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Morgan Johanson, Ellen Hillegass, Kayla Black teaching Pre Con at CSM</a:t>
            </a:r>
            <a:endParaRPr sz="37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4" name="Google Shape;944;g32d5d49a2f6_0_98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945" name="Google Shape;945;g32d5d49a2f6_0_98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946" name="Google Shape;946;g32d5d49a2f6_0_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Google Shape;947;g32d5d49a2f6_0_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Google Shape;948;g32d5d49a2f6_0_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1043" y="1873236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32fbc8de83e_0_0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Calibri"/>
              <a:buNone/>
            </a:pPr>
            <a:r>
              <a:rPr lang="en-US" sz="47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Morgan Johanson and Christa Bauer</a:t>
            </a:r>
            <a:endParaRPr sz="47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4" name="Google Shape;954;g32fbc8de83e_0_0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g32fbc8de83e_0_0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956" name="Google Shape;956;g32fbc8de83e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Google Shape;957;g32fbc8de83e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g32fbc8de83e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1368" y="1913261"/>
            <a:ext cx="3624274" cy="4832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" name="Google Shape;963;g32fbc8de83e_0_16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g32fbc8de83e_0_16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965" name="Google Shape;965;g32fbc8de83e_0_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g32fbc8de83e_0_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g32fbc8de83e_0_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1043" y="1553211"/>
            <a:ext cx="6684538" cy="4832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2fbc8de83e_0_24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The Bubbles Group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3" name="Google Shape;973;g32fbc8de83e_0_24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g32fbc8de83e_0_24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975" name="Google Shape;975;g32fbc8de83e_0_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g32fbc8de83e_0_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g32fbc8de83e_0_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5743" y="2056211"/>
            <a:ext cx="3624274" cy="4832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32fbc8de83e_0_32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r>
              <a:rPr lang="en-US" sz="60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Besties</a:t>
            </a: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3" name="Google Shape;983;g32fbc8de83e_0_32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g32fbc8de83e_0_32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985" name="Google Shape;985;g32fbc8de83e_0_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g32fbc8de83e_0_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g32fbc8de83e_0_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1043" y="1873236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g32fbc8de83e_0_82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90"/>
              <a:buFont typeface="Calibri"/>
              <a:buNone/>
            </a:pPr>
            <a:r>
              <a:rPr lang="en-US" sz="38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Jenny Sharp, Morgan Johanson, Ashley Parish</a:t>
            </a:r>
            <a:endParaRPr sz="38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3" name="Google Shape;993;g32fbc8de83e_0_82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Google Shape;994;g32fbc8de83e_0_82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995" name="Google Shape;995;g32fbc8de83e_0_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g32fbc8de83e_0_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g32fbc8de83e_0_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9943" y="1980161"/>
            <a:ext cx="3624274" cy="4832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32fbc8de83e_0_90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3" name="Google Shape;1003;g32fbc8de83e_0_90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g32fbc8de83e_0_90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005" name="Google Shape;1005;g32fbc8de83e_0_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g32fbc8de83e_0_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g32fbc8de83e_0_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0450" y="943400"/>
            <a:ext cx="9471101" cy="4594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2f962bf391_0_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179" name="Google Shape;179;g32f962bf391_0_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80" name="Google Shape;180;g32f962bf391_0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5980" y="-1"/>
            <a:ext cx="12377980" cy="698145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32f962bf391_0_10"/>
          <p:cNvSpPr/>
          <p:nvPr/>
        </p:nvSpPr>
        <p:spPr>
          <a:xfrm>
            <a:off x="1222220" y="159239"/>
            <a:ext cx="8041800" cy="5899800"/>
          </a:xfrm>
          <a:prstGeom prst="heart">
            <a:avLst/>
          </a:prstGeom>
          <a:gradFill>
            <a:gsLst>
              <a:gs pos="0">
                <a:srgbClr val="474747"/>
              </a:gs>
              <a:gs pos="50000">
                <a:schemeClr val="dk1"/>
              </a:gs>
              <a:gs pos="100000">
                <a:schemeClr val="dk1"/>
              </a:gs>
            </a:gsLst>
            <a:lin ang="5400012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g32f962bf391_0_10"/>
          <p:cNvSpPr txBox="1"/>
          <p:nvPr/>
        </p:nvSpPr>
        <p:spPr>
          <a:xfrm>
            <a:off x="4125627" y="4673876"/>
            <a:ext cx="28902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Ethel Frese: 9th President </a:t>
            </a:r>
            <a:endParaRPr/>
          </a:p>
        </p:txBody>
      </p:sp>
      <p:pic>
        <p:nvPicPr>
          <p:cNvPr id="183" name="Google Shape;183;g32f962bf391_0_10" descr="A close-up of a person smil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25626" y="1599400"/>
            <a:ext cx="2474100" cy="2986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32fbc8de83e_0_98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3" name="Google Shape;1013;g32fbc8de83e_0_98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g32fbc8de83e_0_98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015" name="Google Shape;1015;g32fbc8de83e_0_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g32fbc8de83e_0_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g32fbc8de83e_0_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3243" y="1909611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32fbc8de83e_0_106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3" name="Google Shape;1023;g32fbc8de83e_0_106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g32fbc8de83e_0_106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025" name="Google Shape;1025;g32fbc8de83e_0_1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g32fbc8de83e_0_1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g32fbc8de83e_0_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69943" y="1913261"/>
            <a:ext cx="3624274" cy="4832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32fbc8de83e_0_114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3" name="Google Shape;1033;g32fbc8de83e_0_114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g32fbc8de83e_0_114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035" name="Google Shape;1035;g32fbc8de83e_0_1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g32fbc8de83e_0_1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g32fbc8de83e_0_1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1043" y="1873236"/>
            <a:ext cx="6443152" cy="4832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Google Shape;1042;g32fbc8de83e_0_122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g32fbc8de83e_0_122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044" name="Google Shape;1044;g32fbc8de83e_0_1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g32fbc8de83e_0_1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g32fbc8de83e_0_1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1043" y="874847"/>
            <a:ext cx="7310653" cy="5482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Google Shape;1051;g330aa0d83e1_0_125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Google Shape;1052;g330aa0d83e1_0_125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053" name="Google Shape;1053;g330aa0d83e1_0_1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g330aa0d83e1_0_1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Google Shape;1055;g330aa0d83e1_0_1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9068" y="838347"/>
            <a:ext cx="4473280" cy="5830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Google Shape;1060;g330aa0d83e1_0_132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g330aa0d83e1_0_132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062" name="Google Shape;1062;g330aa0d83e1_0_1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g330aa0d83e1_0_1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g330aa0d83e1_0_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1043" y="874847"/>
            <a:ext cx="7310653" cy="5482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32fbc8de83e_0_228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0" name="Google Shape;1070;g32fbc8de83e_0_228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071" name="Google Shape;1071;g32fbc8de83e_0_228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072" name="Google Shape;1072;g32fbc8de83e_0_2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g32fbc8de83e_0_2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Google Shape;1074;g32fbc8de83e_0_2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1043" y="1873236"/>
            <a:ext cx="6443152" cy="4832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330aa0d83e1_0_88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0" name="Google Shape;1080;g330aa0d83e1_0_88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081" name="Google Shape;1081;g330aa0d83e1_0_88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082" name="Google Shape;1082;g330aa0d83e1_0_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3" name="Google Shape;1083;g330aa0d83e1_0_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g330aa0d83e1_0_88"/>
          <p:cNvPicPr preferRelativeResize="0"/>
          <p:nvPr/>
        </p:nvPicPr>
        <p:blipFill rotWithShape="1">
          <a:blip r:embed="rId5">
            <a:alphaModFix/>
          </a:blip>
          <a:srcRect l="10952" t="9300" r="8925" b="7876"/>
          <a:stretch/>
        </p:blipFill>
        <p:spPr>
          <a:xfrm>
            <a:off x="4349323" y="946100"/>
            <a:ext cx="3217100" cy="591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330aa0d83e1_0_96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0" name="Google Shape;1090;g330aa0d83e1_0_96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g330aa0d83e1_0_96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092" name="Google Shape;1092;g330aa0d83e1_0_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Google Shape;1093;g330aa0d83e1_0_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g330aa0d83e1_0_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5730" y="1836736"/>
            <a:ext cx="3624273" cy="4832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330aa0d83e1_0_104"/>
          <p:cNvSpPr txBox="1">
            <a:spLocks noGrp="1"/>
          </p:cNvSpPr>
          <p:nvPr>
            <p:ph type="title"/>
          </p:nvPr>
        </p:nvSpPr>
        <p:spPr>
          <a:xfrm>
            <a:off x="700064" y="1057836"/>
            <a:ext cx="105156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1665"/>
              <a:buFont typeface="Calibri"/>
              <a:buNone/>
            </a:pPr>
            <a:endParaRPr sz="60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0" name="Google Shape;1100;g330aa0d83e1_0_104"/>
          <p:cNvPicPr preferRelativeResize="0"/>
          <p:nvPr/>
        </p:nvPicPr>
        <p:blipFill rotWithShape="1">
          <a:blip r:embed="rId3">
            <a:alphaModFix/>
          </a:blip>
          <a:srcRect r="33029"/>
          <a:stretch/>
        </p:blipFill>
        <p:spPr>
          <a:xfrm>
            <a:off x="0" y="222384"/>
            <a:ext cx="12191998" cy="500063"/>
          </a:xfrm>
          <a:prstGeom prst="rect">
            <a:avLst/>
          </a:prstGeom>
          <a:noFill/>
          <a:ln>
            <a:noFill/>
          </a:ln>
        </p:spPr>
      </p:pic>
      <p:sp>
        <p:nvSpPr>
          <p:cNvPr id="1101" name="Google Shape;1101;g330aa0d83e1_0_104"/>
          <p:cNvSpPr txBox="1"/>
          <p:nvPr/>
        </p:nvSpPr>
        <p:spPr>
          <a:xfrm>
            <a:off x="287751" y="6385584"/>
            <a:ext cx="20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 Years of CV&amp;P</a:t>
            </a:r>
            <a:endParaRPr/>
          </a:p>
        </p:txBody>
      </p:sp>
      <p:pic>
        <p:nvPicPr>
          <p:cNvPr id="1102" name="Google Shape;1102;g330aa0d83e1_0_1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41" y="5137314"/>
            <a:ext cx="2268502" cy="167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g330aa0d83e1_0_1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4092" y="5137314"/>
            <a:ext cx="2177908" cy="16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g330aa0d83e1_0_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1043" y="1873236"/>
            <a:ext cx="6443151" cy="4832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2436</Words>
  <Application>Microsoft Macintosh PowerPoint</Application>
  <PresentationFormat>Widescreen</PresentationFormat>
  <Paragraphs>476</Paragraphs>
  <Slides>133</Slides>
  <Notes>133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133</vt:i4>
      </vt:variant>
    </vt:vector>
  </HeadingPairs>
  <TitlesOfParts>
    <vt:vector size="139" baseType="lpstr">
      <vt:lpstr>Noto Sans Symbols</vt:lpstr>
      <vt:lpstr>Roboto</vt:lpstr>
      <vt:lpstr>Arial</vt:lpstr>
      <vt:lpstr>Times New Roman</vt:lpstr>
      <vt:lpstr>Calibri</vt:lpstr>
      <vt:lpstr>Office Theme</vt:lpstr>
      <vt:lpstr>Celebrating 50 Years</vt:lpstr>
      <vt:lpstr>Presidents</vt:lpstr>
      <vt:lpstr>Presidents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Vice Presidents</vt:lpstr>
      <vt:lpstr>Secretary</vt:lpstr>
      <vt:lpstr>Treasurers</vt:lpstr>
      <vt:lpstr>Past Executive Board: Rhonda Barr, Tom Habasevich, Gail Robinson</vt:lpstr>
      <vt:lpstr>Quarterly/Record/CP Journal Editors</vt:lpstr>
      <vt:lpstr>First Cardiopulmonary Clinical Specialists: Linda Crane, Scot Irwin, Meryl Cohen</vt:lpstr>
      <vt:lpstr>Treasurers</vt:lpstr>
      <vt:lpstr>Celebrating 50 Years</vt:lpstr>
      <vt:lpstr>First Cardiopulmonary Specialty Council:  Ray Blessey, Pam Catlin, Cyndi Zadai</vt:lpstr>
      <vt:lpstr>The Specialty Council hard at work: Ray Blessey and Pam Catlin</vt:lpstr>
      <vt:lpstr>Ray Blessey: First Specialty Council Member</vt:lpstr>
      <vt:lpstr>Ray Blessey and Cyndi Zadai:  First Specialty Council Members</vt:lpstr>
      <vt:lpstr>Award Ceremony Brochure</vt:lpstr>
      <vt:lpstr>APTA Board Certified Cardiopulmonary  Clinical Specialists   THE FIRST 50</vt:lpstr>
      <vt:lpstr>APTA Board Certified Cardiopulmonary Clinical Specialists THE FIRST 50</vt:lpstr>
      <vt:lpstr>APTA Board Certified Cardiopulmonary Clinical Specialists THE FIRST 50</vt:lpstr>
      <vt:lpstr>APTA Board Certified Cardiopulmonary Clinical Specialists 1985-2024</vt:lpstr>
      <vt:lpstr>Kate Grimes, CCS #10</vt:lpstr>
      <vt:lpstr>Theresa Morrone, CCS #27</vt:lpstr>
      <vt:lpstr>Anne Downs</vt:lpstr>
      <vt:lpstr>Linda Crane</vt:lpstr>
      <vt:lpstr>Linda Crane Lectureship  </vt:lpstr>
      <vt:lpstr>PowerPoint Presentation</vt:lpstr>
      <vt:lpstr>PowerPoint Presentation</vt:lpstr>
      <vt:lpstr>PowerPoint Presentation</vt:lpstr>
      <vt:lpstr>Linda Crane Award Recipients</vt:lpstr>
      <vt:lpstr>Ann Swisher and Chris Perme</vt:lpstr>
      <vt:lpstr>Linda Crane Lecture: Ellen Hillegass  with Dianne Jewell and Ethel Frese</vt:lpstr>
      <vt:lpstr>Academy Merit Award Recipients</vt:lpstr>
      <vt:lpstr>Academy Mentor Award</vt:lpstr>
      <vt:lpstr>APTA Catherine Worthingham Fellows </vt:lpstr>
      <vt:lpstr>Lucy Blair Award Recipients</vt:lpstr>
      <vt:lpstr>2022 Angela Campbell and Ann Fick received Lucy Blair Award</vt:lpstr>
      <vt:lpstr>Celebrating 50 Years</vt:lpstr>
      <vt:lpstr>Celebrating 50 Years</vt:lpstr>
      <vt:lpstr>Celebrating 50 Years</vt:lpstr>
      <vt:lpstr>Celebrating 50 Years</vt:lpstr>
      <vt:lpstr>Treasurers</vt:lpstr>
      <vt:lpstr>The FAB FOUR: Heidi Tymkew, Ann Fick,  Ethel Frese, Tammy Burlis</vt:lpstr>
      <vt:lpstr>First Annual Conference</vt:lpstr>
      <vt:lpstr>First Annual Conference</vt:lpstr>
      <vt:lpstr>Conference Committee</vt:lpstr>
      <vt:lpstr>First Annual Conference</vt:lpstr>
      <vt:lpstr>Matt Bowman and Pam Bartlo</vt:lpstr>
      <vt:lpstr>John Connell: Education Chair/Annual Conference Chair</vt:lpstr>
      <vt:lpstr>PowerPoint Presentation</vt:lpstr>
      <vt:lpstr>Katelyn Whitlock</vt:lpstr>
      <vt:lpstr>Second Annual Conference</vt:lpstr>
      <vt:lpstr>John Connell: Conference Chair</vt:lpstr>
      <vt:lpstr>Sean Lowers and Karlyn Green</vt:lpstr>
      <vt:lpstr>PowerPoint Presentation</vt:lpstr>
      <vt:lpstr>Pam Bartlo, Talia Pollok, Julie Skrzat</vt:lpstr>
      <vt:lpstr>New Keynote Award at  Annual Conference</vt:lpstr>
      <vt:lpstr>Traci Betts and Brooke Wilson</vt:lpstr>
      <vt:lpstr>Second Annual Conference: Conference Committee</vt:lpstr>
      <vt:lpstr>PowerPoint Presentation</vt:lpstr>
      <vt:lpstr>Mike Puthoff</vt:lpstr>
      <vt:lpstr>Second Annual Conference: Traci Betts and Haley Bento</vt:lpstr>
      <vt:lpstr>PowerPoint Presentation</vt:lpstr>
      <vt:lpstr>PowerPoint Presentation</vt:lpstr>
      <vt:lpstr>Residencies</vt:lpstr>
      <vt:lpstr>Residency Case Studies</vt:lpstr>
      <vt:lpstr>Our Members Throughout the Years</vt:lpstr>
      <vt:lpstr>Ethel Frese and Rebecca Crouch</vt:lpstr>
      <vt:lpstr>Angela Campbell, Nancy Smith, Morgan Johanson, Sagan Everett, Pam Bartlo</vt:lpstr>
      <vt:lpstr>Pam Bartlo and Dawn Stachawicz</vt:lpstr>
      <vt:lpstr>Paul Ricard and Pam Bartlo</vt:lpstr>
      <vt:lpstr>Dan Malone and Ethel Frese</vt:lpstr>
      <vt:lpstr>PowerPoint Presentation</vt:lpstr>
      <vt:lpstr>Angela Campbell and Dan Malone</vt:lpstr>
      <vt:lpstr>Rachel Pata, Pam Bartlo, Julie Skrzat</vt:lpstr>
      <vt:lpstr>Our Executive Director: Edward Mathis</vt:lpstr>
      <vt:lpstr>Morgan Johanson, Ellen Hillegass, Kayla Black teaching Pre Con at CSM</vt:lpstr>
      <vt:lpstr>Morgan Johanson and Christa Bauer</vt:lpstr>
      <vt:lpstr>PowerPoint Presentation</vt:lpstr>
      <vt:lpstr>The Bubbles Group</vt:lpstr>
      <vt:lpstr>Besties</vt:lpstr>
      <vt:lpstr>Jenny Sharp, Morgan Johanson, Ashley Parish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40th Anniversary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 year anniversary of Specialization</vt:lpstr>
      <vt:lpstr>Treasurers</vt:lpstr>
      <vt:lpstr>Treasurers</vt:lpstr>
      <vt:lpstr>Treasurers</vt:lpstr>
      <vt:lpstr>Mike Shoemaker, Crystal Gluch </vt:lpstr>
      <vt:lpstr>Residencies</vt:lpstr>
      <vt:lpstr>Residencies</vt:lpstr>
      <vt:lpstr>Crystal Gluch and Stephanie Kostsuca in Virtual Photo Booth</vt:lpstr>
      <vt:lpstr>PowerPoint Presentation</vt:lpstr>
      <vt:lpstr>Mike Shoemaker and Crystal Gluch</vt:lpstr>
      <vt:lpstr>Morgan Johanson, Alex Sciaky, Crystal Gluch, Stephanie Kostsuca, </vt:lpstr>
      <vt:lpstr>Residencies</vt:lpstr>
      <vt:lpstr>Centennial Celebration 2021 Ellen Hillegass, Dianne Jewell, Angela Campbell</vt:lpstr>
      <vt:lpstr>Award Ceremony Reception 2021: Larry Cahalin (Fellow), Colleen Kigin (Mary McMillan Lecture)</vt:lpstr>
      <vt:lpstr>Award Ceremony Reception 2021: Ashley Parish, Larry Cahalin, Meryl Cohen, Mariangel Cahalin, Ellen Hillegass</vt:lpstr>
      <vt:lpstr>Ashley Parish (Emerging Leader Award, Nancy Ciesla (Fellow Award), Larry and Mariangel Cahalin (Larry: Fellow). Stanley Paris, Meryl Cohen, Ellen Hillegass, Catherine Paris (Fellow)</vt:lpstr>
      <vt:lpstr>Centennial Celebration in Washington DC Dianne Jewell, Michael Shoemaker, Larry and Mariangel Cahalin, Crystal Gluch, Ellen Hillegass, Angela Campbell </vt:lpstr>
      <vt:lpstr>Centennial Celebration in Washington DC Michael Shoemaker, Crystal Gluch, Ellen Hillegass, Steve Tepper, Larry and Mariangel Cahalin, Angela Campbell  </vt:lpstr>
      <vt:lpstr>Residencies</vt:lpstr>
      <vt:lpstr>Residencies</vt:lpstr>
      <vt:lpstr>Ellen Hillegass, Meryl Cohen  working on Investigating History</vt:lpstr>
      <vt:lpstr>Celebrating 50 Years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Ellen Hillegass</dc:creator>
  <cp:lastModifiedBy>Edward Mathis</cp:lastModifiedBy>
  <cp:revision>1</cp:revision>
  <dcterms:created xsi:type="dcterms:W3CDTF">2025-01-08T20:09:57Z</dcterms:created>
  <dcterms:modified xsi:type="dcterms:W3CDTF">2025-02-26T16:24:42Z</dcterms:modified>
</cp:coreProperties>
</file>